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 id="2147483687" r:id="rId7"/>
    <p:sldMasterId id="2147483688" r:id="rId8"/>
    <p:sldMasterId id="214748368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Lst>
  <p:sldSz cy="5143500" cx="9144000"/>
  <p:notesSz cx="6858000" cy="9144000"/>
  <p:embeddedFontLst>
    <p:embeddedFont>
      <p:font typeface="Noto Sans Medium"/>
      <p:regular r:id="rId155"/>
      <p:bold r:id="rId156"/>
      <p:italic r:id="rId157"/>
      <p:boldItalic r:id="rId158"/>
    </p:embeddedFont>
    <p:embeddedFont>
      <p:font typeface="Roboto"/>
      <p:regular r:id="rId159"/>
      <p:bold r:id="rId160"/>
      <p:italic r:id="rId161"/>
      <p:boldItalic r:id="rId162"/>
    </p:embeddedFont>
    <p:embeddedFont>
      <p:font typeface="Noto Sans Thin"/>
      <p:regular r:id="rId163"/>
      <p:bold r:id="rId164"/>
      <p:italic r:id="rId165"/>
      <p:boldItalic r:id="rId166"/>
    </p:embeddedFont>
    <p:embeddedFont>
      <p:font typeface="Noto Sans"/>
      <p:regular r:id="rId167"/>
      <p:bold r:id="rId168"/>
      <p:italic r:id="rId169"/>
      <p:boldItalic r:id="rId170"/>
    </p:embeddedFont>
    <p:embeddedFont>
      <p:font typeface="Noto Sans SemiBold"/>
      <p:regular r:id="rId171"/>
      <p:bold r:id="rId172"/>
      <p:italic r:id="rId173"/>
      <p:boldItalic r:id="rId174"/>
    </p:embeddedFont>
    <p:embeddedFont>
      <p:font typeface="Delicious Handrawn"/>
      <p:regular r:id="rId175"/>
    </p:embeddedFont>
    <p:embeddedFont>
      <p:font typeface="Oswald"/>
      <p:regular r:id="rId176"/>
      <p:bold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496B87-5704-4777-A86E-75ADE45BAD4F}">
  <a:tblStyle styleId="{14496B87-5704-4777-A86E-75ADE45BAD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DC0F98-B191-489F-A54A-C2740581BDAE}"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176" Type="http://schemas.openxmlformats.org/officeDocument/2006/relationships/font" Target="fonts/Oswald-regular.fntdata"/><Relationship Id="rId36" Type="http://schemas.openxmlformats.org/officeDocument/2006/relationships/slide" Target="slides/slide26.xml"/><Relationship Id="rId175" Type="http://schemas.openxmlformats.org/officeDocument/2006/relationships/font" Target="fonts/DeliciousHandrawn-regular.fntdata"/><Relationship Id="rId39" Type="http://schemas.openxmlformats.org/officeDocument/2006/relationships/slide" Target="slides/slide29.xml"/><Relationship Id="rId174" Type="http://schemas.openxmlformats.org/officeDocument/2006/relationships/font" Target="fonts/NotoSansSemiBold-boldItalic.fntdata"/><Relationship Id="rId38" Type="http://schemas.openxmlformats.org/officeDocument/2006/relationships/slide" Target="slides/slide28.xml"/><Relationship Id="rId173" Type="http://schemas.openxmlformats.org/officeDocument/2006/relationships/font" Target="fonts/NotoSansSemiBold-italic.fntdata"/><Relationship Id="rId177" Type="http://schemas.openxmlformats.org/officeDocument/2006/relationships/font" Target="fonts/Oswald-bold.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slide" Target="slides/slide140.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9.xml"/><Relationship Id="rId4" Type="http://schemas.openxmlformats.org/officeDocument/2006/relationships/commentAuthors" Target="commentAuthors.xml"/><Relationship Id="rId148" Type="http://schemas.openxmlformats.org/officeDocument/2006/relationships/slide" Target="slides/slide138.xml"/><Relationship Id="rId9" Type="http://schemas.openxmlformats.org/officeDocument/2006/relationships/slideMaster" Target="slideMasters/slideMaster5.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1.xml"/><Relationship Id="rId147" Type="http://schemas.openxmlformats.org/officeDocument/2006/relationships/slide" Target="slides/slide137.xml"/><Relationship Id="rId6" Type="http://schemas.openxmlformats.org/officeDocument/2006/relationships/slideMaster" Target="slideMasters/slideMaster2.xml"/><Relationship Id="rId146" Type="http://schemas.openxmlformats.org/officeDocument/2006/relationships/slide" Target="slides/slide136.xml"/><Relationship Id="rId7" Type="http://schemas.openxmlformats.org/officeDocument/2006/relationships/slideMaster" Target="slideMasters/slideMaster3.xml"/><Relationship Id="rId145" Type="http://schemas.openxmlformats.org/officeDocument/2006/relationships/slide" Target="slides/slide135.xml"/><Relationship Id="rId8" Type="http://schemas.openxmlformats.org/officeDocument/2006/relationships/slideMaster" Target="slideMasters/slideMaster4.xml"/><Relationship Id="rId144" Type="http://schemas.openxmlformats.org/officeDocument/2006/relationships/slide" Target="slides/slide13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172" Type="http://schemas.openxmlformats.org/officeDocument/2006/relationships/font" Target="fonts/NotoSansSemiBold-bold.fntdata"/><Relationship Id="rId65" Type="http://schemas.openxmlformats.org/officeDocument/2006/relationships/slide" Target="slides/slide55.xml"/><Relationship Id="rId171" Type="http://schemas.openxmlformats.org/officeDocument/2006/relationships/font" Target="fonts/NotoSansSemiBold-regular.fntdata"/><Relationship Id="rId68" Type="http://schemas.openxmlformats.org/officeDocument/2006/relationships/slide" Target="slides/slide58.xml"/><Relationship Id="rId170" Type="http://schemas.openxmlformats.org/officeDocument/2006/relationships/font" Target="fonts/NotoSans-boldItalic.fntdata"/><Relationship Id="rId67" Type="http://schemas.openxmlformats.org/officeDocument/2006/relationships/slide" Target="slides/slide57.xml"/><Relationship Id="rId60" Type="http://schemas.openxmlformats.org/officeDocument/2006/relationships/slide" Target="slides/slide50.xml"/><Relationship Id="rId165" Type="http://schemas.openxmlformats.org/officeDocument/2006/relationships/font" Target="fonts/NotoSansThin-italic.fntdata"/><Relationship Id="rId69" Type="http://schemas.openxmlformats.org/officeDocument/2006/relationships/slide" Target="slides/slide59.xml"/><Relationship Id="rId164" Type="http://schemas.openxmlformats.org/officeDocument/2006/relationships/font" Target="fonts/NotoSansThin-bold.fntdata"/><Relationship Id="rId163" Type="http://schemas.openxmlformats.org/officeDocument/2006/relationships/font" Target="fonts/NotoSansThin-regular.fntdata"/><Relationship Id="rId162" Type="http://schemas.openxmlformats.org/officeDocument/2006/relationships/font" Target="fonts/Roboto-boldItalic.fntdata"/><Relationship Id="rId169" Type="http://schemas.openxmlformats.org/officeDocument/2006/relationships/font" Target="fonts/NotoSans-italic.fntdata"/><Relationship Id="rId168" Type="http://schemas.openxmlformats.org/officeDocument/2006/relationships/font" Target="fonts/NotoSans-bold.fntdata"/><Relationship Id="rId167" Type="http://schemas.openxmlformats.org/officeDocument/2006/relationships/font" Target="fonts/NotoSans-regular.fntdata"/><Relationship Id="rId166" Type="http://schemas.openxmlformats.org/officeDocument/2006/relationships/font" Target="fonts/NotoSansThin-boldItalic.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font" Target="fonts/Roboto-italic.fntdata"/><Relationship Id="rId54" Type="http://schemas.openxmlformats.org/officeDocument/2006/relationships/slide" Target="slides/slide44.xml"/><Relationship Id="rId160" Type="http://schemas.openxmlformats.org/officeDocument/2006/relationships/font" Target="fonts/Roboto-bold.fntdata"/><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font" Target="fonts/Roboto-regular.fntdata"/><Relationship Id="rId59" Type="http://schemas.openxmlformats.org/officeDocument/2006/relationships/slide" Target="slides/slide49.xml"/><Relationship Id="rId154" Type="http://schemas.openxmlformats.org/officeDocument/2006/relationships/slide" Target="slides/slide144.xml"/><Relationship Id="rId58" Type="http://schemas.openxmlformats.org/officeDocument/2006/relationships/slide" Target="slides/slide48.xml"/><Relationship Id="rId153" Type="http://schemas.openxmlformats.org/officeDocument/2006/relationships/slide" Target="slides/slide143.xml"/><Relationship Id="rId152" Type="http://schemas.openxmlformats.org/officeDocument/2006/relationships/slide" Target="slides/slide142.xml"/><Relationship Id="rId151" Type="http://schemas.openxmlformats.org/officeDocument/2006/relationships/slide" Target="slides/slide141.xml"/><Relationship Id="rId158" Type="http://schemas.openxmlformats.org/officeDocument/2006/relationships/font" Target="fonts/NotoSansMedium-boldItalic.fntdata"/><Relationship Id="rId157" Type="http://schemas.openxmlformats.org/officeDocument/2006/relationships/font" Target="fonts/NotoSansMedium-italic.fntdata"/><Relationship Id="rId156" Type="http://schemas.openxmlformats.org/officeDocument/2006/relationships/font" Target="fonts/NotoSansMedium-bold.fntdata"/><Relationship Id="rId155" Type="http://schemas.openxmlformats.org/officeDocument/2006/relationships/font" Target="fonts/NotoSansMedium-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3T13:17:19.162">
    <p:pos x="6000" y="0"/>
    <p:text>Destaca que este es un programa basado en evidencia</p:text>
  </p:cm>
  <p:cm authorId="0" idx="2" dt="2024-02-15T21:39:16.040">
    <p:pos x="6000" y="0"/>
    <p:text>@naagy14@gmail.com - Agrega alguna evidencia que venga de México</p:text>
  </p:cm>
  <p:cm authorId="0" idx="3" dt="2024-02-23T13:17:19.162">
    <p:pos x="6000" y="0"/>
    <p:text>@naagy14@gmail.com
Destaco esto para que aparezca en tu bandeja de entrada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15T22:05:02.898">
    <p:pos x="6000" y="0"/>
    <p:text>Revisa que el código QR sirva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15T22:36:20.604">
    <p:pos x="187" y="708"/>
    <p:text>Crianza con Conciencia+</p:text>
  </p:cm>
  <p:cm authorId="0" idx="6" dt="2024-02-15T22:36:20.604">
    <p:pos x="187" y="708"/>
    <p:text>No para la versión 2000</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2-23T15:14:59.823">
    <p:pos x="6000" y="0"/>
    <p:text>@grm.lmt@gmail.com - Añadir instrucciones para modelar
_Reasignado a grm.lmt@gmail.com_</p:text>
  </p:cm>
  <p:cm authorId="0" idx="8" dt="2024-02-23T15:14:59.823">
    <p:pos x="6000" y="0"/>
    <p:text>@grm.lmt@gmail.com - Resalto esto para que esté en la parte superior de tu bandeja de entrada</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23T15:15:25.562">
    <p:pos x="6000" y="0"/>
    <p:text>Eliminar</p:text>
  </p:cm>
  <p:cm authorId="0" idx="10" dt="2024-02-15T22:39:16.722">
    <p:pos x="6000" y="0"/>
    <p:text>@grm.lmt@gmail.com - Comparte la versión corta aquí</p:text>
  </p:cm>
  <p:cm authorId="0" idx="11" dt="2024-02-23T15:15:25.562">
    <p:pos x="6000" y="0"/>
    <p:text>@grm.lmt@gmail.com - Resalto esto para que esté en la parte superior de tu bandeja de entrada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263" name="Google Shape;263;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b9b1a6c5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b9b1a6c5f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formación con un ejercicio de aprendizaje activo que también modela el proceso A-E-C-P.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Resalta los puntos clave en el resumen </a:t>
            </a:r>
          </a:p>
        </p:txBody>
      </p:sp>
      <p:sp>
        <p:nvSpPr>
          <p:cNvPr id="349" name="Google Shape;349;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71" name="Google Shape;1571;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78" name="Google Shape;1578;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85" name="Google Shape;1585;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92" name="Google Shape;1592;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99" name="Google Shape;1599;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06" name="Google Shape;1606;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
        <p:nvSpPr>
          <p:cNvPr id="359" name="Google Shape;35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13" name="Google Shape;1613;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20" name="Google Shape;1620;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32" name="Google Shape;1632;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39" name="Google Shape;1639;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46" name="Google Shape;1646;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53" name="Google Shape;1653;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65" name="Google Shape;1665;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72" name="Google Shape;1672;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79" name="Google Shape;1679;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86" name="Google Shape;1686;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95" name="Google Shape;1695;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bb9a15ef93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bb9a15ef93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08" name="Google Shape;1708;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16" name="Google Shape;1716;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24" name="Google Shape;1724;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31" name="Google Shape;1731;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39" name="Google Shape;1739;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47" name="Google Shape;1747;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54" name="Google Shape;1754;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defRPr b="1">
                <a:solidFill>
                  <a:schemeClr val="dk1"/>
                </a:solidFill>
              </a:defRPr>
            </a:pPr>
            <a:r>
              <a:t>Destaca lo único y especial que es programa y la colaboración entre el DIF, el PNI, PLH y la UNICEF. Intervención basada en evidencia </a:t>
            </a:r>
            <a:endParaRPr b="1">
              <a:solidFill>
                <a:schemeClr val="dk1"/>
              </a:solidFill>
            </a:endParaRPr>
          </a:p>
        </p:txBody>
      </p:sp>
      <p:sp>
        <p:nvSpPr>
          <p:cNvPr id="407" name="Google Shape;407;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76" name="Google Shape;1776;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783" name="Google Shape;1783;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endParaRPr b="1">
              <a:solidFill>
                <a:schemeClr val="dk1"/>
              </a:solidFill>
            </a:endParaRPr>
          </a:p>
        </p:txBody>
      </p:sp>
      <p:sp>
        <p:nvSpPr>
          <p:cNvPr id="415" name="Google Shape;415;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b9a15ef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bb9a15ef9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consta de tres partes: </a:t>
            </a:r>
            <a:br>
              <a:rPr lang="en-US"/>
            </a:br>
            <a:br>
              <a:rPr lang="en-US"/>
            </a:br>
            <a:r>
              <a:t>1. La sesión de integración presencial, de la que formas parte en este momento </a:t>
            </a:r>
          </a:p>
          <a:p>
            <a:pPr indent="0" lvl="0" marL="0" rtl="0" algn="l">
              <a:lnSpc>
                <a:spcPct val="100000"/>
              </a:lnSpc>
              <a:spcBef>
                <a:spcPts val="0"/>
              </a:spcBef>
              <a:spcAft>
                <a:spcPts val="0"/>
              </a:spcAft>
              <a:buSzPts val="1100"/>
              <a:buNone/>
            </a:pPr>
            <a:r>
              <a:t>2. Cursos llevados a cabo en el chatbot de WhatsApp donde aprenderás tips para mejorar tu relación con tu niña, niño o adolescente. </a:t>
            </a:r>
          </a:p>
          <a:p>
            <a:pPr indent="0" lvl="0" marL="0" rtl="0" algn="l">
              <a:lnSpc>
                <a:spcPct val="100000"/>
              </a:lnSpc>
              <a:spcBef>
                <a:spcPts val="0"/>
              </a:spcBef>
              <a:spcAft>
                <a:spcPts val="0"/>
              </a:spcAft>
              <a:buSzPts val="1100"/>
              <a:buNone/>
            </a:pPr>
            <a:r>
              <a:t>3. Un grupo de WhatsApp con otros padres, madres, cuidadores y facilitadores para hacer preguntas y discutir temas de crianza. </a:t>
            </a:r>
          </a:p>
          <a:p>
            <a:pPr indent="0" lvl="0" marL="0" rtl="0" algn="l">
              <a:lnSpc>
                <a:spcPct val="100000"/>
              </a:lnSpc>
              <a:spcBef>
                <a:spcPts val="0"/>
              </a:spcBef>
              <a:spcAft>
                <a:spcPts val="0"/>
              </a:spcAft>
              <a:buSzPts val="1100"/>
              <a:buNone/>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endParaRPr b="1">
              <a:solidFill>
                <a:schemeClr val="dk1"/>
              </a:solidFill>
            </a:endParaRPr>
          </a:p>
          <a:p>
            <a:pPr indent="0" lvl="0" marL="0" rtl="0" algn="just">
              <a:lnSpc>
                <a:spcPct val="150000"/>
              </a:lnSpc>
              <a:spcBef>
                <a:spcPts val="1200"/>
              </a:spcBef>
              <a:spcAft>
                <a:spcPts val="0"/>
              </a:spcAft>
              <a:buSzPts val="1100"/>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9a15ef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9a15ef9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Los padres, madres y cuidadores reciben tips diarios sobre la crianza por WhatsApp para ayudarles en la relación con su niña, niño o adolescente (solo necesitan 5 minutos al día). Los padres, madres y cuidadores recibirán 5 sesiones para mejorar su relación con su niña, niño o adolescente: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b9a15ef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bb9a15ef9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defRPr sz="1200">
                <a:solidFill>
                  <a:schemeClr val="dk1"/>
                </a:solidFill>
              </a:defRPr>
            </a:pPr>
            <a:r>
              <a:t>Comparte el nombre y el objetivo de cada sesión con los padres, madres y cuidadores.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b9a15ef9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bb9a15ef9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b9a15ef9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bb9a15ef9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Además de las 5 sesiones diarias, los participantes también tendrán acceso a: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Actividades lúdicas para hacer con su niña, niño o adolescente al final de cada sesión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Recursos adicionales si necesitan ayuda con situaciones de abuso de sustancias, salud mental, violencia o violencia sexual</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b9a15ef9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bb9a15ef9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Los padres, madres y personas cuidadoras participan en sesiones de chat de WhatsApp para aprender a cuidar de su salud mental para apoyarse a sí mismos y a sus familias. Los padres, madres y personas cuidadoras también pueden compartir sus experiencias en torno a las clases ofrecidas a través de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Hay tres sesiones de chat: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Después de la sesión de integración: Bienvenida y presentaciones.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Día 3: Diálogo Interno: Sesión de chat de WhatsApp sobre el diálogo Interno y el estrés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Día 5: Despedida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SzPts val="1100"/>
              <a:buNone/>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El Facilitador solo compartirá los temas de debate o discusión en el grupo de Apoyo de WhatsApp. Los facilitadores </a:t>
            </a:r>
            <a:r>
              <a:rPr b="1"/>
              <a:t>no son moderadores</a:t>
            </a:r>
            <a:r>
              <a:t>; solo interferirán si el contenido debatido va en contra de las prácticas de crianza positiva.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bb9a15ef9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bb9a15ef9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Aquí tienes un resumen de cómo serán los cinco días del programa: </a:t>
            </a:r>
            <a:br>
              <a:rPr lang="en-US"/>
            </a:b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b9a15ef93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bb9a15ef93_0_1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Aquí tienes un resumen de cómo serán los cinco días del programa: </a:t>
            </a:r>
            <a:br>
              <a:rPr lang="en-US"/>
            </a:b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40" name="Google Shape;640;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51" name="Google Shape;651;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59" name="Google Shape;659;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formación con un ejercicio de aprendizaje activo que también modela el proceso A-E-C-P. ¡También es importante que tú modeles este enfoque a lo largo de la formación de los facilitadores!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b9b1a6c5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b9b1a6c5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27" name="Google Shape;827;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34" name="Google Shape;834;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bb9a15ef93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Para que esta actividad sea interactiva, pídele a los participantes que le demuestren al grupo cómo hacer lo siguiente (y corrige/guía si es necesario):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Prender y apagar el teléfono</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	Muéstrale a los participantes: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prender y apagar el teléfono. Señala claramente los tres botones laterales (encendido/apagado, subir/bajar volumen).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Dónde y cómo insertar una tarjeta sim y asegurarse de que funciona correctamente una vez prendido el teléfono.</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Habla sobre el PIN de la tarjeta SIM y de cómo puede bloquearse si no se introduce correctamente.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Navegar por los ajustes del teléfono</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Muéstrale a los participantes: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aumentar y disminuir el brillo del teléfono.</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instalar y desinstalar aplicaciones.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hacer y compartir capturas de pantalla (esto es clave para cuando tienen problemas técnicos).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defRPr sz="1200">
                <a:solidFill>
                  <a:srgbClr val="113D5C"/>
                </a:solidFill>
                <a:latin typeface="Noto Sans"/>
                <a:ea typeface="Noto Sans"/>
                <a:cs typeface="Noto Sans"/>
                <a:sym typeface="Noto Sans"/>
              </a:defRPr>
            </a:pPr>
            <a: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Navegar por los ajustes de WhatsApp</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Recuérdale a los participantes que recibirán el contenido del chatbot de Crianza con Conciencia+ por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Muéstrale a los participantes: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encontrar y abrir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responder a los mensajes/indicaciones de Crianza con Conciencia+ chatbot (para recibir el contenido que sigue).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abrir imágenes.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abrir archivos de audio/video.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Cargar el teléfono</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Muestra cómo introducir correctamente el cargador del teléfono para evitar descomponer el sistema de carga.</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Enfatiza la importancia de desconectar el teléfono del cargador una vez que esté completamente cargado para evitar la sobrecarga.</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Utiliza el cargador original del teléfono para cargarlo.</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Activar y desactivar los datos móviles</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Muéstrale a los participantes cómo activar y desactivar los datos. Señala cómo cambia la barra de estado cuando los datos están activados o desactivados (H+/3G/4G en la barra de red).</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Haz hincapié en que los datos no deben dejarse encendidos todo el tiempo con el fin de minimizar el uso del paquete de datos y optimizar el uso de la batería.</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Muéstrale a los participantes cómo revisar el saldo del paquete de datos y/o el uso de los datos.</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Manejar el almacenamiento interno del teléfono</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Asegúrate de que los participantes entiendan que las aplicaciones, los videos, la música y las imágenes ocupan espacio en el teléfono y que este no funcionará correctamente si está demasiado lleno.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Muéstrale a los participantes cómo liberar espacio de almacenamiento al:</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Borrar archivos como videos, audio, imágenes,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Desinstalar aplicaciones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SzPts val="1100"/>
              <a:buNone/>
              <a:defRPr b="1" sz="1200">
                <a:solidFill>
                  <a:srgbClr val="113D5C"/>
                </a:solidFill>
                <a:latin typeface="Noto Sans"/>
                <a:ea typeface="Noto Sans"/>
                <a:cs typeface="Noto Sans"/>
                <a:sym typeface="Noto Sans"/>
              </a:defRPr>
            </a:pPr>
            <a: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Conciencia digital: Seguridad en Internet</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Habla sobre los riesgos de hacer clic en enlaces sospechosos y de suplantación de identidad en Internet.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Asegúrate de que los participantes entiendan que no se debe compartir información personal específica con personas o fuentes desconocidas, por ejemplo:</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Contraseñas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Datos bancarios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Ubicaciones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Imágenes/videos personales o sensibles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SzPts val="1100"/>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Cómo evitar dañar tu teléfono</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Muéstrale a los participantes cómo acceder al bloqueo de contraseña/patrón para proteger su teléfono de otros usuarios no autorizados.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Habla sobre la importancia de manejar los teléfonos con cuidado, por ejemplo:</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Mantener los teléfonos fuera del alcance de sus niños, niñas o adolescentes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Mantener los teléfonos alejados de la luz solar directa</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Mantener los teléfonos alejados de áreas de trabajo que puedan dañarlos, por ejemplo, agua, fuego,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p>
        </p:txBody>
      </p:sp>
      <p:sp>
        <p:nvSpPr>
          <p:cNvPr id="839" name="Google Shape;839;g2bb9a15ef93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bb9a15ef93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Resumen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La descripción general y las instrucciones para esta actividad se pueden encontrar en Cómo Usar Crianza con Conciencia+ Chatbot en tu Guía para el Facilitador.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Instrucciones (</a:t>
            </a:r>
            <a:r>
              <a:rPr u="sng">
                <a:solidFill>
                  <a:srgbClr val="1155CC"/>
                </a:solidFill>
                <a:hlinkClick r:id="rId2">
                  <a:extLst>
                    <a:ext uri="{A12FA001-AC4F-418D-AE19-62706E023703}">
                      <ahyp:hlinkClr val="tx"/>
                    </a:ext>
                  </a:extLst>
                </a:hlinkClick>
              </a:rPr>
              <a:t>Diapositiva</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los siguientes puntos con los participantes: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Los facilitadores deben modelar todo lo básico para poder usar un teléfono celular (aun si ya lo pueden hacer).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Esta actividad le ayudará a los padres, madres y cuidadores a tener los conocimientos básicos para poder usar un teléfono celular (si es que no los tienen aún) y empezar a interactuar con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esta lista de cosas que el facilitador debe de hacer en la demostración</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Prender y apagar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del celular - ajustar el brillo, instalar y desinstalar apps, tomar y compartir capturas de pantalla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 WhatsApp - responder mensajes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Cargar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Activar y desactivar los datos móviles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Gestionar el almacenamiento interno del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Seguridad digital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Prevenir daños al teléfono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Recuérdale a los participantes que deben de ofrecer ayuda considerando las necesidades individuales de cada quién, especialmente de aquellas personas que no estén familiarizadas con un teléfono móvil o celular.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Pregúntale a los participantes si tienen alguna duda.</a:t>
            </a:r>
          </a:p>
        </p:txBody>
      </p:sp>
      <p:sp>
        <p:nvSpPr>
          <p:cNvPr id="847" name="Google Shape;847;g2bb9a15ef93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bb9a15ef93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Resumen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La descripción general y las instrucciones para esta actividad se pueden encontrar en Cómo Usar Crianza con Conciencia+ Chatbot en tu Guía para el Facilitador.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Instrucciones (</a:t>
            </a:r>
            <a:r>
              <a:rPr u="sng">
                <a:solidFill>
                  <a:srgbClr val="1155CC"/>
                </a:solidFill>
                <a:hlinkClick r:id="rId2">
                  <a:extLst>
                    <a:ext uri="{A12FA001-AC4F-418D-AE19-62706E023703}">
                      <ahyp:hlinkClr val="tx"/>
                    </a:ext>
                  </a:extLst>
                </a:hlinkClick>
              </a:rPr>
              <a:t>Diapositiva</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los siguientes puntos con los participantes: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Los facilitadores deben modelar todo lo básico para poder usar un teléfono celular (aun si ya lo pueden hacer).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Esta actividad le ayudará a los padres, madres y cuidadores a tener los conocimientos básicos para poder usar un teléfono celular (si es que no los tienen aún) y empezar a interactuar con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esta lista de cosas que el facilitador debe de hacer en la demostración</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Prender y apagar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del celular - ajustar el brillo, instalar y desinstalar apps, tomar y compartir capturas de pantalla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 WhatsApp - responder mensajes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Cargar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Activar y desactivar los datos móviles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Gestionar el almacenamiento interno del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Seguridad digital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Prevenir daños al teléfono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Recuérdale a los participantes que deben de ofrecer ayuda considerando las necesidades individuales de cada quién, especialmente de aquellas personas que no estén familiarizadas con un teléfono móvil o celular.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Pregúntale a los participantes si tienen alguna duda.</a:t>
            </a:r>
          </a:p>
        </p:txBody>
      </p:sp>
      <p:sp>
        <p:nvSpPr>
          <p:cNvPr id="854" name="Google Shape;854;g2bb9a15ef93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bb9a15ef93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Resumen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La descripción general y las instrucciones para esta actividad se pueden encontrar en Cómo Usar Crianza con Conciencia+ Chatbot en tu Guía para el Facilitador.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Instrucciones (</a:t>
            </a:r>
            <a:r>
              <a:rPr u="sng">
                <a:solidFill>
                  <a:srgbClr val="1155CC"/>
                </a:solidFill>
                <a:hlinkClick r:id="rId2">
                  <a:extLst>
                    <a:ext uri="{A12FA001-AC4F-418D-AE19-62706E023703}">
                      <ahyp:hlinkClr val="tx"/>
                    </a:ext>
                  </a:extLst>
                </a:hlinkClick>
              </a:rPr>
              <a:t>Diapositiva</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los siguientes puntos con los participantes: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Los facilitadores deben modelar todo lo básico para poder usar un teléfono celular (aun si ya lo pueden hacer).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Esta actividad le ayudará a los padres, madres y cuidadores a tener los conocimientos básicos para poder usar un teléfono celular (si es que no los tienen aún) y empezar a interactuar con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Comparte esta lista de cosas que el facilitador debe de hacer en la demostración</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Prender y apagar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del celular - ajustar el brillo, instalar y desinstalar apps, tomar y compartir capturas de pantalla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Navegar en el menú de Configuración de WhatsApp - responder mensajes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Cargar 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Activar y desactivar los datos móviles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Gestionar el almacenamiento interno del celular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Seguridad digital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Prevenir daños al teléfono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Recuérdale a los participantes que deben de ofrecer ayuda considerando las necesidades individuales de cada quién, especialmente de aquellas personas que no estén familiarizadas con un teléfono móvil o celular.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Pregúntale a los participantes si tienen alguna duda.</a:t>
            </a:r>
          </a:p>
        </p:txBody>
      </p:sp>
      <p:sp>
        <p:nvSpPr>
          <p:cNvPr id="861" name="Google Shape;861;g2bb9a15ef9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bb9a15ef93_0_5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868" name="Google Shape;868;g2bb9a15ef93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bb9a15ef9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2bb9a15ef93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bb9a15ef93_0_5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pPr>
            <a:r>
              <a:t>Open WhatsApp, search for ‘Crianza con Conciencia+’ and start a chat by typing INICIAR. </a:t>
            </a:r>
          </a:p>
        </p:txBody>
      </p:sp>
      <p:sp>
        <p:nvSpPr>
          <p:cNvPr id="893" name="Google Shape;893;g2bb9a15ef93_0_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bb9a15ef9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2bb9a15ef93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b9a15ef93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2bb9a15ef93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bb9a15ef93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SzPts val="1100"/>
              <a:buNone/>
              <a:defRPr sz="1200">
                <a:solidFill>
                  <a:srgbClr val="113D5C"/>
                </a:solidFill>
                <a:latin typeface="Noto Sans"/>
                <a:ea typeface="Noto Sans"/>
                <a:cs typeface="Noto Sans"/>
                <a:sym typeface="Noto Sans"/>
              </a:defRPr>
            </a:pPr>
            <a: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br>
              <a:rPr b="1" lang="en-US" sz="1200" u="sng">
                <a:solidFill>
                  <a:schemeClr val="dk1"/>
                </a:solidFill>
              </a:rPr>
            </a:br>
            <a: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942" name="Google Shape;942;g2bb9a15ef9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bb9a15ef93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Fecha de nacimiento de la niña o del niño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950" name="Google Shape;950;g2bb9a15ef93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bb9a15ef93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SzPts val="1100"/>
              <a:buNone/>
              <a:defRPr sz="1200">
                <a:solidFill>
                  <a:srgbClr val="113D5C"/>
                </a:solidFill>
                <a:latin typeface="Noto Sans"/>
                <a:ea typeface="Noto Sans"/>
                <a:cs typeface="Noto Sans"/>
                <a:sym typeface="Noto Sans"/>
              </a:defRPr>
            </a:pPr>
            <a:r>
              <a:t>If the parent has multiple boys, girls, or teens, ask them to choose the girl, boy, or teen that exhibits the most behavior issues when enrolling in the programme. Recuérdale que las sesiones que lleven del programa pueden aplicarse a todos los niños, niñas o adolescentes.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endParaRPr b="1" sz="1200" u="sng">
              <a:solidFill>
                <a:schemeClr val="dk1"/>
              </a:solidFill>
            </a:endParaRPr>
          </a:p>
        </p:txBody>
      </p:sp>
      <p:sp>
        <p:nvSpPr>
          <p:cNvPr id="959" name="Google Shape;959;g2bb9a15ef9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b9a15ef93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pPr>
            <a: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Play the video on the screen. Ask participants if they have any questions.</a:t>
            </a:r>
            <a:endParaRPr b="1" sz="1200" u="sng">
              <a:solidFill>
                <a:schemeClr val="dk1"/>
              </a:solidFill>
            </a:endParaRPr>
          </a:p>
        </p:txBody>
      </p:sp>
      <p:sp>
        <p:nvSpPr>
          <p:cNvPr id="967" name="Google Shape;967;g2bb9a15ef9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bb9a15ef93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Texto, Imágenes y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don</a:t>
            </a:r>
            <a:r>
              <a:t>’</a:t>
            </a:r>
            <a:r>
              <a:rPr b="1"/>
              <a:t>t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Solo Texto e Imágenes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a:t>
            </a:r>
            <a:r>
              <a:rPr b="1"/>
              <a:t>NOT </a:t>
            </a:r>
            <a:r>
              <a:t>challenging for you, and you </a:t>
            </a:r>
            <a:r>
              <a:rPr b="1"/>
              <a:t>do </a:t>
            </a:r>
            <a: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endParaRPr b="1" sz="1200" u="sng">
              <a:solidFill>
                <a:schemeClr val="dk1"/>
              </a:solidFill>
            </a:endParaRPr>
          </a:p>
        </p:txBody>
      </p:sp>
      <p:sp>
        <p:nvSpPr>
          <p:cNvPr id="973" name="Google Shape;973;g2bb9a15ef9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bb9a15ef93_0_10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90" name="Google Shape;990;g2bb9a15ef93_0_1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bb9a15ef93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SzPts val="1100"/>
              <a:buNone/>
            </a:pPr>
            <a:endParaRPr sz="1200" u="sng">
              <a:solidFill>
                <a:srgbClr val="113D5C"/>
              </a:solidFill>
              <a:latin typeface="Noto Sans"/>
              <a:ea typeface="Noto Sans"/>
              <a:cs typeface="Noto Sans"/>
              <a:sym typeface="Noto Sans"/>
            </a:endParaRPr>
          </a:p>
        </p:txBody>
      </p:sp>
      <p:sp>
        <p:nvSpPr>
          <p:cNvPr id="1000" name="Google Shape;1000;g2bb9a15ef9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bb9a15ef93_0_10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Revisión general de la primera sesión del chatbot de Crianza con Conciencia+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Padres, madres y cuidadores explorarán la primera sesión en el chatbot para ver qué se incluye normalmente en una sesión de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Pídele a los padres, madres y cuidadores que se tomen un momento y completen la primera sesión, "Pasar Tiempo Uno a Uno con Mi Niña o Niño/Adolescente" en sus teléfonos. Recuérdales que no se trata de obtener cada una de las respuestas correctas en el cuestionario de la sesión, sino que todos estamos aquí para aprender juntos.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Tras completar la sesión, pide que compartan sus experiencias con el resto del grupo. Discute los temas que se incluyeron en la sesión y las ideas que surgieron.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Aunque no todas las sesiones incluirán cuestionarios y cómics, cada una de ellas incluirá tips o consejos.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La sesión de cada persona será un poco diferente, ya que se personalizan según el perfil de los padres, madres o cuidadores.</a:t>
            </a:r>
          </a:p>
        </p:txBody>
      </p:sp>
      <p:sp>
        <p:nvSpPr>
          <p:cNvPr id="1006" name="Google Shape;1006;g2bb9a15ef93_0_1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bb9a15ef93_0_10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1011" name="Google Shape;1011;g2bb9a15ef93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bb9a15ef93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1030" name="Google Shape;1030;g2bb9a15ef93_0_10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bb9a15ef93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change the settings </a:t>
            </a:r>
          </a:p>
        </p:txBody>
      </p:sp>
      <p:sp>
        <p:nvSpPr>
          <p:cNvPr id="1051" name="Google Shape;1051;g2bb9a15ef93_0_1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bb9a15ef93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Usar MENÚ para volver a ver las sesiones que han completado </a:t>
            </a:r>
          </a:p>
        </p:txBody>
      </p:sp>
      <p:sp>
        <p:nvSpPr>
          <p:cNvPr id="1057" name="Google Shape;1057;g2bb9a15ef93_0_1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p>
        </p:txBody>
      </p:sp>
      <p:sp>
        <p:nvSpPr>
          <p:cNvPr id="319" name="Google Shape;319;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bb9a15ef93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bb9a15ef93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079" name="Google Shape;1079;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089" name="Google Shape;1089;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112" name="Google Shape;1112;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30" name="Google Shape;1130;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3" name="Google Shape;1153;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332" name="Google Shape;332;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6" name="Google Shape;1176;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189" name="Google Shape;1189;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1221" name="Google Shape;1221;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0" name="Google Shape;1250;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7" name="Google Shape;1257;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64" name="Google Shape;1264;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1" name="Google Shape;1271;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5" name="Google Shape;1325;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64" name="Shape 64"/>
        <p:cNvGrpSpPr/>
        <p:nvPr/>
      </p:nvGrpSpPr>
      <p:grpSpPr>
        <a:xfrm>
          <a:off x="0" y="0"/>
          <a:ext cx="0" cy="0"/>
          <a:chOff x="0" y="0"/>
          <a:chExt cx="0" cy="0"/>
        </a:xfrm>
      </p:grpSpPr>
      <p:pic>
        <p:nvPicPr>
          <p:cNvPr id="65" name="Google Shape;65;p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6" name="Google Shape;66;p18"/>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67" name="Google Shape;67;p18"/>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8" name="Google Shape;68;p18"/>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73" name="Google Shape;73;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74" name="Google Shape;74;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75" name="Google Shape;75;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77" name="Google Shape;77;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78" name="Shape 78"/>
        <p:cNvGrpSpPr/>
        <p:nvPr/>
      </p:nvGrpSpPr>
      <p:grpSpPr>
        <a:xfrm>
          <a:off x="0" y="0"/>
          <a:ext cx="0" cy="0"/>
          <a:chOff x="0" y="0"/>
          <a:chExt cx="0" cy="0"/>
        </a:xfrm>
      </p:grpSpPr>
      <p:pic>
        <p:nvPicPr>
          <p:cNvPr id="79" name="Google Shape;79;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0" name="Google Shape;80;p20"/>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81" name="Google Shape;81;p20"/>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5" name="Google Shape;85;p20"/>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86" name="Google Shape;86;p20"/>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8" name="Google Shape;88;p20"/>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9" name="Google Shape;89;p20"/>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90" name="Shape 90"/>
        <p:cNvGrpSpPr/>
        <p:nvPr/>
      </p:nvGrpSpPr>
      <p:grpSpPr>
        <a:xfrm>
          <a:off x="0" y="0"/>
          <a:ext cx="0" cy="0"/>
          <a:chOff x="0" y="0"/>
          <a:chExt cx="0" cy="0"/>
        </a:xfrm>
      </p:grpSpPr>
      <p:pic>
        <p:nvPicPr>
          <p:cNvPr id="91" name="Google Shape;91;p2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2" name="Google Shape;92;p2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93" name="Google Shape;93;p2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94" name="Google Shape;94;p2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95" name="Google Shape;95;p2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96" name="Google Shape;96;p2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9" name="Google Shape;99;p22"/>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0" name="Google Shape;100;p22"/>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1" name="Google Shape;101;p22"/>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2" name="Google Shape;102;p22"/>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3" name="Google Shape;103;p22"/>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04" name="Shape 104"/>
        <p:cNvGrpSpPr/>
        <p:nvPr/>
      </p:nvGrpSpPr>
      <p:grpSpPr>
        <a:xfrm>
          <a:off x="0" y="0"/>
          <a:ext cx="0" cy="0"/>
          <a:chOff x="0" y="0"/>
          <a:chExt cx="0" cy="0"/>
        </a:xfrm>
      </p:grpSpPr>
      <p:pic>
        <p:nvPicPr>
          <p:cNvPr id="105" name="Google Shape;105;p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6" name="Google Shape;106;p23"/>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07" name="Google Shape;107;p23"/>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Google Shape;108;p23"/>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9" name="Google Shape;109;p23"/>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10" name="Google Shape;110;p23"/>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 name="Google Shape;111;p23"/>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12" name="Shape 112"/>
        <p:cNvGrpSpPr/>
        <p:nvPr/>
      </p:nvGrpSpPr>
      <p:grpSpPr>
        <a:xfrm>
          <a:off x="0" y="0"/>
          <a:ext cx="0" cy="0"/>
          <a:chOff x="0" y="0"/>
          <a:chExt cx="0" cy="0"/>
        </a:xfrm>
      </p:grpSpPr>
      <p:sp>
        <p:nvSpPr>
          <p:cNvPr id="113" name="Google Shape;113;p24"/>
          <p:cNvSpPr/>
          <p:nvPr>
            <p:ph idx="2" type="pic"/>
          </p:nvPr>
        </p:nvSpPr>
        <p:spPr>
          <a:xfrm>
            <a:off x="61" y="0"/>
            <a:ext cx="3704100" cy="4403100"/>
          </a:xfrm>
          <a:prstGeom prst="rect">
            <a:avLst/>
          </a:prstGeom>
          <a:noFill/>
          <a:ln>
            <a:noFill/>
          </a:ln>
        </p:spPr>
      </p:sp>
      <p:sp>
        <p:nvSpPr>
          <p:cNvPr id="114" name="Google Shape;114;p24"/>
          <p:cNvSpPr/>
          <p:nvPr>
            <p:ph idx="3" type="pic"/>
          </p:nvPr>
        </p:nvSpPr>
        <p:spPr>
          <a:xfrm>
            <a:off x="5439966" y="0"/>
            <a:ext cx="3704100" cy="4403100"/>
          </a:xfrm>
          <a:prstGeom prst="rect">
            <a:avLst/>
          </a:prstGeom>
          <a:noFill/>
          <a:ln>
            <a:noFill/>
          </a:ln>
        </p:spPr>
      </p:sp>
      <p:pic>
        <p:nvPicPr>
          <p:cNvPr id="115" name="Google Shape;115;p24"/>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16" name="Google Shape;116;p24"/>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8" name="Google Shape;118;p24"/>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19" name="Google Shape;119;p24"/>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4"/>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21" name="Shape 121"/>
        <p:cNvGrpSpPr/>
        <p:nvPr/>
      </p:nvGrpSpPr>
      <p:grpSpPr>
        <a:xfrm>
          <a:off x="0" y="0"/>
          <a:ext cx="0" cy="0"/>
          <a:chOff x="0" y="0"/>
          <a:chExt cx="0" cy="0"/>
        </a:xfrm>
      </p:grpSpPr>
      <p:pic>
        <p:nvPicPr>
          <p:cNvPr id="122" name="Google Shape;122;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3" name="Google Shape;123;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4" name="Google Shape;124;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5" name="Google Shape;125;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6" name="Google Shape;126;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7" name="Google Shape;127;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28" name="Shape 128"/>
        <p:cNvGrpSpPr/>
        <p:nvPr/>
      </p:nvGrpSpPr>
      <p:grpSpPr>
        <a:xfrm>
          <a:off x="0" y="0"/>
          <a:ext cx="0" cy="0"/>
          <a:chOff x="0" y="0"/>
          <a:chExt cx="0" cy="0"/>
        </a:xfrm>
      </p:grpSpPr>
      <p:sp>
        <p:nvSpPr>
          <p:cNvPr id="129" name="Google Shape;129;p2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2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1" name="Google Shape;131;p2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2" name="Google Shape;132;p2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33" name="Google Shape;133;p2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34" name="Google Shape;134;p26"/>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35" name="Shape 135"/>
        <p:cNvGrpSpPr/>
        <p:nvPr/>
      </p:nvGrpSpPr>
      <p:grpSpPr>
        <a:xfrm>
          <a:off x="0" y="0"/>
          <a:ext cx="0" cy="0"/>
          <a:chOff x="0" y="0"/>
          <a:chExt cx="0" cy="0"/>
        </a:xfrm>
      </p:grpSpPr>
      <p:sp>
        <p:nvSpPr>
          <p:cNvPr id="136" name="Google Shape;136;p27"/>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7"/>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8" name="Google Shape;138;p27"/>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9" name="Google Shape;139;p27"/>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0" name="Google Shape;140;p27"/>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1" name="Google Shape;141;p27"/>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2" name="Google Shape;142;p27"/>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43" name="Shape 143"/>
        <p:cNvGrpSpPr/>
        <p:nvPr/>
      </p:nvGrpSpPr>
      <p:grpSpPr>
        <a:xfrm>
          <a:off x="0" y="0"/>
          <a:ext cx="0" cy="0"/>
          <a:chOff x="0" y="0"/>
          <a:chExt cx="0" cy="0"/>
        </a:xfrm>
      </p:grpSpPr>
      <p:sp>
        <p:nvSpPr>
          <p:cNvPr id="144" name="Google Shape;144;p28"/>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28"/>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46" name="Google Shape;146;p2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47" name="Google Shape;147;p2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8" name="Google Shape;148;p2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9" name="Google Shape;149;p28"/>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51" name="Shape 151"/>
        <p:cNvGrpSpPr/>
        <p:nvPr/>
      </p:nvGrpSpPr>
      <p:grpSpPr>
        <a:xfrm>
          <a:off x="0" y="0"/>
          <a:ext cx="0" cy="0"/>
          <a:chOff x="0" y="0"/>
          <a:chExt cx="0" cy="0"/>
        </a:xfrm>
      </p:grpSpPr>
      <p:sp>
        <p:nvSpPr>
          <p:cNvPr id="152" name="Google Shape;152;p29"/>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29"/>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54" name="Google Shape;154;p29"/>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55" name="Google Shape;155;p29"/>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56" name="Google Shape;156;p29"/>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57" name="Google Shape;157;p29"/>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8" name="Google Shape;158;p29"/>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 name="Google Shape;159;p29"/>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0" name="Google Shape;160;p29"/>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1" name="Google Shape;161;p29"/>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2" name="Google Shape;162;p29"/>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3" name="Google Shape;163;p29"/>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4" name="Google Shape;164;p29"/>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p29"/>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66" name="Shape 166"/>
        <p:cNvGrpSpPr/>
        <p:nvPr/>
      </p:nvGrpSpPr>
      <p:grpSpPr>
        <a:xfrm>
          <a:off x="0" y="0"/>
          <a:ext cx="0" cy="0"/>
          <a:chOff x="0" y="0"/>
          <a:chExt cx="0" cy="0"/>
        </a:xfrm>
      </p:grpSpPr>
      <p:sp>
        <p:nvSpPr>
          <p:cNvPr id="167" name="Google Shape;167;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9" name="Google Shape;169;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0" name="Google Shape;170;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1" name="Google Shape;171;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2" name="Google Shape;172;p30"/>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3" name="Google Shape;173;p30"/>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4" name="Google Shape;174;p30"/>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5" name="Google Shape;175;p30"/>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6" name="Google Shape;176;p30"/>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7" name="Google Shape;177;p30"/>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8" name="Google Shape;178;p30"/>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9" name="Google Shape;179;p30"/>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0"/>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1" name="Google Shape;181;p30"/>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2" name="Google Shape;182;p30"/>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3" name="Google Shape;183;p30"/>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184" name="Shape 184"/>
        <p:cNvGrpSpPr/>
        <p:nvPr/>
      </p:nvGrpSpPr>
      <p:grpSpPr>
        <a:xfrm>
          <a:off x="0" y="0"/>
          <a:ext cx="0" cy="0"/>
          <a:chOff x="0" y="0"/>
          <a:chExt cx="0" cy="0"/>
        </a:xfrm>
      </p:grpSpPr>
      <p:sp>
        <p:nvSpPr>
          <p:cNvPr id="185" name="Google Shape;185;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6" name="Google Shape;186;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7" name="Google Shape;187;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8" name="Google Shape;188;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9" name="Google Shape;189;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90" name="Google Shape;190;p31"/>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1"/>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1"/>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1"/>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1"/>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1"/>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96" name="Google Shape;196;p31"/>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197" name="Google Shape;197;p31"/>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198" name="Google Shape;198;p31"/>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199" name="Shape 199"/>
        <p:cNvGrpSpPr/>
        <p:nvPr/>
      </p:nvGrpSpPr>
      <p:grpSpPr>
        <a:xfrm>
          <a:off x="0" y="0"/>
          <a:ext cx="0" cy="0"/>
          <a:chOff x="0" y="0"/>
          <a:chExt cx="0" cy="0"/>
        </a:xfrm>
      </p:grpSpPr>
      <p:sp>
        <p:nvSpPr>
          <p:cNvPr id="200" name="Google Shape;200;p3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3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3" name="Google Shape;203;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4" name="Google Shape;204;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5" name="Google Shape;205;p32"/>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2"/>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2"/>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2"/>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2"/>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2"/>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2"/>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2"/>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3" name="Google Shape;213;p3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14" name="Google Shape;214;p32"/>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15" name="Google Shape;215;p32"/>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16" name="Google Shape;216;p32"/>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7" name="Shape 21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3" name="Shape 22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27" name="Google Shape;227;p37"/>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28" name="Google Shape;228;p37"/>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29" name="Google Shape;229;p37"/>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0" name="Google Shape;230;p37"/>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31" name="Google Shape;231;p37"/>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32" name="Shape 232"/>
        <p:cNvGrpSpPr/>
        <p:nvPr/>
      </p:nvGrpSpPr>
      <p:grpSpPr>
        <a:xfrm>
          <a:off x="0" y="0"/>
          <a:ext cx="0" cy="0"/>
          <a:chOff x="0" y="0"/>
          <a:chExt cx="0" cy="0"/>
        </a:xfrm>
      </p:grpSpPr>
      <p:sp>
        <p:nvSpPr>
          <p:cNvPr id="233" name="Google Shape;233;p3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3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5" name="Google Shape;235;p3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6" name="Google Shape;236;p3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7" name="Google Shape;237;p3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8" name="Google Shape;238;p3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 name="Google Shape;243;p3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4" name="Google Shape;244;p3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5" name="Google Shape;245;p3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46" name="Google Shape;246;p3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47" name="Shape 247"/>
        <p:cNvGrpSpPr/>
        <p:nvPr/>
      </p:nvGrpSpPr>
      <p:grpSpPr>
        <a:xfrm>
          <a:off x="0" y="0"/>
          <a:ext cx="0" cy="0"/>
          <a:chOff x="0" y="0"/>
          <a:chExt cx="0" cy="0"/>
        </a:xfrm>
      </p:grpSpPr>
      <p:pic>
        <p:nvPicPr>
          <p:cNvPr id="248" name="Google Shape;248;p3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49" name="Google Shape;249;p39"/>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50" name="Google Shape;250;p39"/>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1" name="Google Shape;251;p39"/>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2" name="Google Shape;252;p39"/>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3" name="Google Shape;253;p39"/>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0" name="Shape 2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8" name="Shape 218"/>
        <p:cNvGrpSpPr/>
        <p:nvPr/>
      </p:nvGrpSpPr>
      <p:grpSpPr>
        <a:xfrm>
          <a:off x="0" y="0"/>
          <a:ext cx="0" cy="0"/>
          <a:chOff x="0" y="0"/>
          <a:chExt cx="0" cy="0"/>
        </a:xfrm>
      </p:grpSpPr>
      <p:cxnSp>
        <p:nvCxnSpPr>
          <p:cNvPr id="219" name="Google Shape;219;p3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20" name="Google Shape;220;p3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21" name="Google Shape;221;p3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22" name="Google Shape;222;p34"/>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4" name="Shape 254"/>
        <p:cNvGrpSpPr/>
        <p:nvPr/>
      </p:nvGrpSpPr>
      <p:grpSpPr>
        <a:xfrm>
          <a:off x="0" y="0"/>
          <a:ext cx="0" cy="0"/>
          <a:chOff x="0" y="0"/>
          <a:chExt cx="0" cy="0"/>
        </a:xfrm>
      </p:grpSpPr>
      <p:cxnSp>
        <p:nvCxnSpPr>
          <p:cNvPr id="255" name="Google Shape;255;p4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6" name="Google Shape;256;p4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7" name="Google Shape;257;p4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8" name="Google Shape;258;p40"/>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3" r:id="rId2"/>
    <p:sldLayoutId id="214748368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68.png"/><Relationship Id="rId4" Type="http://schemas.openxmlformats.org/officeDocument/2006/relationships/hyperlink" Target="http://drive.google.com/file/d/1TlMSyH7LNeKBtMxeWP7_woIzU89bfMgW/view" TargetMode="External"/><Relationship Id="rId5"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14.png"/><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122.png"/><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19.png"/><Relationship Id="rId4" Type="http://schemas.openxmlformats.org/officeDocument/2006/relationships/image" Target="../media/image125.png"/><Relationship Id="rId5" Type="http://schemas.openxmlformats.org/officeDocument/2006/relationships/image" Target="../media/image1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51.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5.png"/><Relationship Id="rId8" Type="http://schemas.openxmlformats.org/officeDocument/2006/relationships/image" Target="../media/image4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hyperlink" Target="https://docs.google.com/forms/d/e/1FAIpQLScWvUZ35viuhsB6T2fkKXucgD0YYU3foYiwUUVGdCEx73udFw/viewform"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30.jpg"/><Relationship Id="rId4" Type="http://schemas.openxmlformats.org/officeDocument/2006/relationships/image" Target="../media/image129.jpg"/><Relationship Id="rId5" Type="http://schemas.openxmlformats.org/officeDocument/2006/relationships/image" Target="../media/image131.jpg"/><Relationship Id="rId6" Type="http://schemas.openxmlformats.org/officeDocument/2006/relationships/image" Target="../media/image128.jpg"/><Relationship Id="rId7" Type="http://schemas.openxmlformats.org/officeDocument/2006/relationships/image" Target="../media/image127.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64.png"/><Relationship Id="rId5" Type="http://schemas.openxmlformats.org/officeDocument/2006/relationships/image" Target="../media/image54.png"/><Relationship Id="rId6" Type="http://schemas.openxmlformats.org/officeDocument/2006/relationships/image" Target="../media/image5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134.png"/><Relationship Id="rId4" Type="http://schemas.openxmlformats.org/officeDocument/2006/relationships/image" Target="../media/image13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1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13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12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comments" Target="../comments/commen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1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13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comments" Target="../comments/commen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1.xml"/><Relationship Id="rId3" Type="http://schemas.openxmlformats.org/officeDocument/2006/relationships/comments" Target="../comments/commen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2.jpg"/><Relationship Id="rId6" Type="http://schemas.openxmlformats.org/officeDocument/2006/relationships/image" Target="../media/image1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8.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38.jpg"/><Relationship Id="rId5" Type="http://schemas.openxmlformats.org/officeDocument/2006/relationships/image" Target="../media/image138.png"/><Relationship Id="rId6"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84.jpg"/><Relationship Id="rId5" Type="http://schemas.openxmlformats.org/officeDocument/2006/relationships/image" Target="../media/image74.jpg"/><Relationship Id="rId6" Type="http://schemas.openxmlformats.org/officeDocument/2006/relationships/image" Target="../media/image72.jpg"/><Relationship Id="rId7"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78.jpg"/><Relationship Id="rId7" Type="http://schemas.openxmlformats.org/officeDocument/2006/relationships/image" Target="../media/image91.png"/><Relationship Id="rId8" Type="http://schemas.openxmlformats.org/officeDocument/2006/relationships/image" Target="../media/image8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85.jpg"/><Relationship Id="rId6" Type="http://schemas.openxmlformats.org/officeDocument/2006/relationships/image" Target="../media/image93.jpg"/><Relationship Id="rId7" Type="http://schemas.openxmlformats.org/officeDocument/2006/relationships/image" Target="../media/image90.jpg"/><Relationship Id="rId8"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1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10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9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104.png"/><Relationship Id="rId4" Type="http://schemas.openxmlformats.org/officeDocument/2006/relationships/image" Target="../media/image112.jpg"/><Relationship Id="rId5" Type="http://schemas.openxmlformats.org/officeDocument/2006/relationships/image" Target="../media/image110.jpg"/><Relationship Id="rId6" Type="http://schemas.openxmlformats.org/officeDocument/2006/relationships/image" Target="../media/image115.jpg"/><Relationship Id="rId7" Type="http://schemas.openxmlformats.org/officeDocument/2006/relationships/image" Target="../media/image11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comments" Target="../comments/comment2.xml"/><Relationship Id="rId4" Type="http://schemas.openxmlformats.org/officeDocument/2006/relationships/image" Target="../media/image94.png"/><Relationship Id="rId5"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hyperlink" Target="http://drive.google.com/file/d/1Tw0Kt9zwFe4lECs78M8dBR7Ek9kqyc8s/view" TargetMode="External"/><Relationship Id="rId4" Type="http://schemas.openxmlformats.org/officeDocument/2006/relationships/image" Target="../media/image10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hyperlink" Target="http://drive.google.com/file/d/13g0z8TuNON2n6H77R4QvBEu35szMQUL4/view" TargetMode="External"/><Relationship Id="rId4" Type="http://schemas.openxmlformats.org/officeDocument/2006/relationships/image" Target="../media/image10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68.png"/><Relationship Id="rId4" Type="http://schemas.openxmlformats.org/officeDocument/2006/relationships/hyperlink" Target="http://drive.google.com/file/d/1ThgGJPYuVH7D7w8HwDVsx5VZXOYJDzb6/view" TargetMode="External"/><Relationship Id="rId5" Type="http://schemas.openxmlformats.org/officeDocument/2006/relationships/image" Target="../media/image11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68.png"/><Relationship Id="rId4" Type="http://schemas.openxmlformats.org/officeDocument/2006/relationships/image" Target="../media/image121.png"/><Relationship Id="rId5" Type="http://schemas.openxmlformats.org/officeDocument/2006/relationships/image" Target="../media/image1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68.png"/><Relationship Id="rId4" Type="http://schemas.openxmlformats.org/officeDocument/2006/relationships/hyperlink" Target="http://drive.google.com/file/d/1U-3qh2yMx_g0kQwCxbYzRCeHkPZKyJol/view" TargetMode="External"/><Relationship Id="rId5" Type="http://schemas.openxmlformats.org/officeDocument/2006/relationships/image" Target="../media/image11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266" name="Google Shape;266;p43"/>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1</a:t>
            </a:r>
            <a:endParaRPr b="1" i="0" sz="2300" u="none" cap="none" strike="noStrike">
              <a:solidFill>
                <a:srgbClr val="0B4060"/>
              </a:solidFill>
              <a:latin typeface="Noto Sans"/>
              <a:ea typeface="Noto Sans"/>
              <a:cs typeface="Noto Sans"/>
              <a:sym typeface="Noto Sans"/>
            </a:endParaRPr>
          </a:p>
        </p:txBody>
      </p:sp>
      <p:pic>
        <p:nvPicPr>
          <p:cNvPr id="267" name="Google Shape;267;p43"/>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268" name="Google Shape;268;p43"/>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5" name="Shape 345"/>
        <p:cNvGrpSpPr/>
        <p:nvPr/>
      </p:nvGrpSpPr>
      <p:grpSpPr>
        <a:xfrm>
          <a:off x="0" y="0"/>
          <a:ext cx="0" cy="0"/>
          <a:chOff x="0" y="0"/>
          <a:chExt cx="0" cy="0"/>
        </a:xfrm>
      </p:grpSpPr>
      <p:sp>
        <p:nvSpPr>
          <p:cNvPr id="346" name="Google Shape;346;p52"/>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b="1" sz="6000">
                <a:solidFill>
                  <a:schemeClr val="lt1"/>
                </a:solidFill>
                <a:latin typeface="Noto Sans"/>
                <a:ea typeface="Noto Sans"/>
                <a:cs typeface="Noto Sans"/>
                <a:sym typeface="Noto Sans"/>
              </a:defRPr>
            </a:pPr>
            <a:r>
              <a:t>Comparte tus retos y desafíos</a:t>
            </a:r>
            <a:endParaRPr b="1" sz="6000">
              <a:solidFill>
                <a:schemeClr val="lt1"/>
              </a:solidFill>
              <a:latin typeface="Noto Sans"/>
              <a:ea typeface="Noto Sans"/>
              <a:cs typeface="Noto Sans"/>
              <a:sym typeface="Noto Sans"/>
            </a:endParaRPr>
          </a:p>
          <a:p>
            <a:pPr indent="0" lvl="0" marL="0" rtl="0" algn="l">
              <a:spcBef>
                <a:spcPts val="0"/>
              </a:spcBef>
              <a:spcAft>
                <a:spcPts val="0"/>
              </a:spcAft>
              <a:buNone/>
            </a:pPr>
            <a:endParaRPr b="1" sz="6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42"/>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0" name="Google Shape;1340;p142"/>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41" name="Google Shape;1341;p14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42" name="Google Shape;1342;p14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343" name="Google Shape;1343;p142" title="compartir contenidos en WA.mp4">
            <a:hlinkClick r:id="rId4"/>
          </p:cNvPr>
          <p:cNvPicPr preferRelativeResize="0"/>
          <p:nvPr/>
        </p:nvPicPr>
        <p:blipFill>
          <a:blip r:embed="rId5">
            <a:alphaModFix/>
          </a:blip>
          <a:stretch>
            <a:fillRect/>
          </a:stretch>
        </p:blipFill>
        <p:spPr>
          <a:xfrm>
            <a:off x="1645425" y="845027"/>
            <a:ext cx="5171900" cy="387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43"/>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9" name="Google Shape;1349;p143"/>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sp>
        <p:nvSpPr>
          <p:cNvPr id="1350" name="Google Shape;1350;p143"/>
          <p:cNvSpPr txBox="1"/>
          <p:nvPr/>
        </p:nvSpPr>
        <p:spPr>
          <a:xfrm>
            <a:off x="353175" y="1016725"/>
            <a:ext cx="5953800" cy="3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a:solidFill>
                  <a:srgbClr val="00969A"/>
                </a:solidFill>
              </a:defRPr>
            </a:pPr>
            <a:r>
              <a:t>En el día 3, dirigirás una sesión sobre el diálogo interno </a:t>
            </a:r>
            <a:endParaRPr b="1">
              <a:solidFill>
                <a:srgbClr val="00969A"/>
              </a:solidFill>
            </a:endParaRPr>
          </a:p>
          <a:p>
            <a:pPr indent="0" lvl="0" marL="0" rtl="0" algn="l">
              <a:spcBef>
                <a:spcPts val="0"/>
              </a:spcBef>
              <a:spcAft>
                <a:spcPts val="0"/>
              </a:spcAft>
              <a:buNone/>
            </a:pPr>
            <a:endParaRPr b="1">
              <a:solidFill>
                <a:srgbClr val="00969A"/>
              </a:solidFill>
            </a:endParaRPr>
          </a:p>
          <a:p>
            <a:pPr indent="0" lvl="0" marL="0" rtl="0" algn="l">
              <a:spcBef>
                <a:spcPts val="0"/>
              </a:spcBef>
              <a:spcAft>
                <a:spcPts val="0"/>
              </a:spcAft>
              <a:buNone/>
            </a:pPr>
            <a:endParaRPr b="1">
              <a:solidFill>
                <a:srgbClr val="00969A"/>
              </a:solidFill>
            </a:endParaRPr>
          </a:p>
        </p:txBody>
      </p:sp>
      <p:pic>
        <p:nvPicPr>
          <p:cNvPr id="1351" name="Google Shape;1351;p143"/>
          <p:cNvPicPr preferRelativeResize="0"/>
          <p:nvPr/>
        </p:nvPicPr>
        <p:blipFill rotWithShape="1">
          <a:blip r:embed="rId3">
            <a:alphaModFix/>
          </a:blip>
          <a:srcRect b="0" l="39773" r="0" t="8842"/>
          <a:stretch/>
        </p:blipFill>
        <p:spPr>
          <a:xfrm>
            <a:off x="877725" y="1475151"/>
            <a:ext cx="2958776" cy="2685500"/>
          </a:xfrm>
          <a:prstGeom prst="rect">
            <a:avLst/>
          </a:prstGeom>
          <a:noFill/>
          <a:ln>
            <a:noFill/>
          </a:ln>
        </p:spPr>
      </p:pic>
      <p:sp>
        <p:nvSpPr>
          <p:cNvPr id="1352" name="Google Shape;1352;p143"/>
          <p:cNvSpPr/>
          <p:nvPr/>
        </p:nvSpPr>
        <p:spPr>
          <a:xfrm>
            <a:off x="503000" y="2397300"/>
            <a:ext cx="3349800" cy="845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53" name="Google Shape;1353;p143"/>
          <p:cNvPicPr preferRelativeResize="0"/>
          <p:nvPr/>
        </p:nvPicPr>
        <p:blipFill>
          <a:blip r:embed="rId4">
            <a:alphaModFix/>
          </a:blip>
          <a:stretch>
            <a:fillRect/>
          </a:stretch>
        </p:blipFill>
        <p:spPr>
          <a:xfrm>
            <a:off x="6517675" y="146600"/>
            <a:ext cx="2217825" cy="46654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4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59" name="Google Shape;1359;p1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1360" name="Google Shape;1360;p1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61" name="Google Shape;1361;p144"/>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1362" name="Google Shape;1362;p144"/>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1363" name="Google Shape;1363;p144"/>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1364" name="Google Shape;1364;p144"/>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5" name="Google Shape;1365;p144"/>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6" name="Google Shape;1366;p144"/>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7" name="Google Shape;1367;p144"/>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1368" name="Google Shape;1368;p144"/>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1369" name="Google Shape;1369;p144"/>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1370" name="Google Shape;1370;p144"/>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1371" name="Google Shape;1371;p144"/>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1372" name="Google Shape;1372;p144"/>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6" name="Shape 1376"/>
        <p:cNvGrpSpPr/>
        <p:nvPr/>
      </p:nvGrpSpPr>
      <p:grpSpPr>
        <a:xfrm>
          <a:off x="0" y="0"/>
          <a:ext cx="0" cy="0"/>
          <a:chOff x="0" y="0"/>
          <a:chExt cx="0" cy="0"/>
        </a:xfrm>
      </p:grpSpPr>
      <p:sp>
        <p:nvSpPr>
          <p:cNvPr id="1377" name="Google Shape;1377;p145"/>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378" name="Google Shape;1378;p145"/>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1379" name="Google Shape;1379;p145"/>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380" name="Google Shape;1380;p145"/>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1381" name="Google Shape;1381;p145"/>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1382" name="Google Shape;1382;p145"/>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 Hoy vamos a practicar una habilidad para controlar el estrés: el diálogo interno. ¿Alguien quiere compartir algún momento en el que se haya dicho algo negativo a sí mismo?</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grpSp>
        <p:nvGrpSpPr>
          <p:cNvPr id="1383" name="Google Shape;1383;p145"/>
          <p:cNvGrpSpPr/>
          <p:nvPr/>
        </p:nvGrpSpPr>
        <p:grpSpPr>
          <a:xfrm>
            <a:off x="7610298" y="242075"/>
            <a:ext cx="1114800" cy="1661821"/>
            <a:chOff x="629198" y="1856775"/>
            <a:chExt cx="1114800" cy="1661821"/>
          </a:xfrm>
        </p:grpSpPr>
        <p:pic>
          <p:nvPicPr>
            <p:cNvPr id="1384" name="Google Shape;1384;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85" name="Google Shape;1385;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
        <p:nvSpPr>
          <p:cNvPr id="1386" name="Google Shape;1386;p145"/>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1300">
              <a:solidFill>
                <a:schemeClr val="dk2"/>
              </a:solidFill>
              <a:latin typeface="Noto Sans"/>
              <a:ea typeface="Noto Sans"/>
              <a:cs typeface="Noto Sans"/>
              <a:sym typeface="Noto Sans"/>
            </a:endParaRPr>
          </a:p>
        </p:txBody>
      </p:sp>
      <p:sp>
        <p:nvSpPr>
          <p:cNvPr id="1387" name="Google Shape;1387;p145"/>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388" name="Google Shape;1388;p145"/>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Gracias por compartirlo, Isabel. Parece que tuviste un momento difícil cuando tu adolescente no quiso pasar tiempo contigo. Agradezco tu sinceridad al compartirlo. </a:t>
            </a:r>
            <a:endParaRPr sz="1300">
              <a:solidFill>
                <a:schemeClr val="dk2"/>
              </a:solidFill>
              <a:latin typeface="Noto Sans"/>
              <a:ea typeface="Noto Sans"/>
              <a:cs typeface="Noto Sans"/>
              <a:sym typeface="Noto Sans"/>
            </a:endParaRPr>
          </a:p>
        </p:txBody>
      </p:sp>
      <p:grpSp>
        <p:nvGrpSpPr>
          <p:cNvPr id="1389" name="Google Shape;1389;p145"/>
          <p:cNvGrpSpPr/>
          <p:nvPr/>
        </p:nvGrpSpPr>
        <p:grpSpPr>
          <a:xfrm>
            <a:off x="7610298" y="2929825"/>
            <a:ext cx="1114800" cy="1661821"/>
            <a:chOff x="629198" y="1856775"/>
            <a:chExt cx="1114800" cy="1661821"/>
          </a:xfrm>
        </p:grpSpPr>
        <p:pic>
          <p:nvPicPr>
            <p:cNvPr id="1390" name="Google Shape;1390;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91" name="Google Shape;1391;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5" name="Shape 1395"/>
        <p:cNvGrpSpPr/>
        <p:nvPr/>
      </p:nvGrpSpPr>
      <p:grpSpPr>
        <a:xfrm>
          <a:off x="0" y="0"/>
          <a:ext cx="0" cy="0"/>
          <a:chOff x="0" y="0"/>
          <a:chExt cx="0" cy="0"/>
        </a:xfrm>
      </p:grpSpPr>
      <p:sp>
        <p:nvSpPr>
          <p:cNvPr id="1396" name="Google Shape;1396;p146"/>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397" name="Google Shape;1397;p146"/>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1398" name="Google Shape;1398;p146"/>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399" name="Google Shape;1399;p146"/>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1400" name="Google Shape;1400;p146"/>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1401" name="Google Shape;1401;p146"/>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17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endParaRPr sz="1700">
              <a:solidFill>
                <a:schemeClr val="dk2"/>
              </a:solidFill>
              <a:latin typeface="Noto Sans"/>
              <a:ea typeface="Noto Sans"/>
              <a:cs typeface="Noto Sans"/>
              <a:sym typeface="Noto Sans"/>
            </a:endParaRPr>
          </a:p>
        </p:txBody>
      </p:sp>
      <p:sp>
        <p:nvSpPr>
          <p:cNvPr id="1402" name="Google Shape;1402;p146"/>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03" name="Google Shape;1403;p146"/>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2"/>
                </a:solidFill>
                <a:highlight>
                  <a:schemeClr val="accent2"/>
                </a:highlight>
              </a:rPr>
              <a:t>Gracias por compartirlo, Isabel.</a:t>
            </a:r>
            <a:r>
              <a:rPr>
                <a:solidFill>
                  <a:schemeClr val="dk2"/>
                </a:solidFill>
              </a:rPr>
              <a:t> </a:t>
            </a:r>
            <a:r>
              <a:rPr>
                <a:solidFill>
                  <a:schemeClr val="lt1"/>
                </a:solidFill>
                <a:highlight>
                  <a:srgbClr val="00969A"/>
                </a:highlight>
              </a:rPr>
              <a:t>Parece que tuviste un momento difícil cuando tu adolescente no quiso pasar tiempo contigo.</a:t>
            </a:r>
            <a:r>
              <a:rPr>
                <a:solidFill>
                  <a:schemeClr val="dk2"/>
                </a:solidFill>
              </a:rPr>
              <a:t> </a:t>
            </a:r>
            <a:r>
              <a:rPr>
                <a:solidFill>
                  <a:schemeClr val="dk2"/>
                </a:solidFill>
                <a:highlight>
                  <a:srgbClr val="019FE4"/>
                </a:highlight>
              </a:rPr>
              <a:t>Es normal sentir que estamos fracasando cuando las cosas salen mal, sobre todo cuando realmente intentamos hacer la diferencia.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endParaRPr sz="900">
              <a:solidFill>
                <a:schemeClr val="dk2"/>
              </a:solidFill>
              <a:latin typeface="Noto Sans"/>
              <a:ea typeface="Noto Sans"/>
              <a:cs typeface="Noto Sans"/>
              <a:sym typeface="Noto Sans"/>
            </a:endParaRPr>
          </a:p>
        </p:txBody>
      </p:sp>
      <p:grpSp>
        <p:nvGrpSpPr>
          <p:cNvPr id="1404" name="Google Shape;1404;p146"/>
          <p:cNvGrpSpPr/>
          <p:nvPr/>
        </p:nvGrpSpPr>
        <p:grpSpPr>
          <a:xfrm>
            <a:off x="7610298" y="2929825"/>
            <a:ext cx="1114800" cy="1661821"/>
            <a:chOff x="629198" y="1856775"/>
            <a:chExt cx="1114800" cy="1661821"/>
          </a:xfrm>
        </p:grpSpPr>
        <p:pic>
          <p:nvPicPr>
            <p:cNvPr id="1405" name="Google Shape;1405;p14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406" name="Google Shape;1406;p14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07" name="Google Shape;1407;p146"/>
          <p:cNvCxnSpPr>
            <a:endCxn id="1408"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1408" name="Google Shape;1408;p146"/>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a:t>
            </a:r>
            <a:endParaRPr sz="1300"/>
          </a:p>
        </p:txBody>
      </p:sp>
      <p:sp>
        <p:nvSpPr>
          <p:cNvPr id="1409" name="Google Shape;1409;p146"/>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lo que dijo el padre, madre o cuidador </a:t>
            </a:r>
            <a:endParaRPr sz="1300"/>
          </a:p>
        </p:txBody>
      </p:sp>
      <p:cxnSp>
        <p:nvCxnSpPr>
          <p:cNvPr id="1410" name="Google Shape;1410;p146"/>
          <p:cNvCxnSpPr>
            <a:endCxn id="1409"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1411" name="Google Shape;1411;p146"/>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Normaliza la experiencia </a:t>
            </a:r>
            <a:endParaRPr sz="1300"/>
          </a:p>
        </p:txBody>
      </p:sp>
      <p:cxnSp>
        <p:nvCxnSpPr>
          <p:cNvPr id="1412" name="Google Shape;1412;p146"/>
          <p:cNvCxnSpPr>
            <a:endCxn id="1411"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6" name="Shape 1416"/>
        <p:cNvGrpSpPr/>
        <p:nvPr/>
      </p:nvGrpSpPr>
      <p:grpSpPr>
        <a:xfrm>
          <a:off x="0" y="0"/>
          <a:ext cx="0" cy="0"/>
          <a:chOff x="0" y="0"/>
          <a:chExt cx="0" cy="0"/>
        </a:xfrm>
      </p:grpSpPr>
      <p:sp>
        <p:nvSpPr>
          <p:cNvPr id="1417" name="Google Shape;1417;p147"/>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18" name="Google Shape;1418;p147"/>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19" name="Google Shape;1419;p147"/>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20" name="Google Shape;1420;p147"/>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21" name="Google Shape;1421;p147"/>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latin typeface="Noto Sans"/>
                <a:ea typeface="Noto Sans"/>
                <a:cs typeface="Noto Sans"/>
                <a:sym typeface="Noto Sans"/>
              </a:defRPr>
            </a:pPr>
            <a:r>
              <a:rPr>
                <a:solidFill>
                  <a:schemeClr val="lt1"/>
                </a:solidFill>
                <a:highlight>
                  <a:srgbClr val="E4027C"/>
                </a:highlight>
              </a:rPr>
              <a:t>¿Qué</a:t>
            </a:r>
            <a:r>
              <a:rPr>
                <a:solidFill>
                  <a:schemeClr val="dk2"/>
                </a:solidFill>
              </a:rPr>
              <a:t> </a:t>
            </a:r>
            <a:r>
              <a:rPr>
                <a:solidFill>
                  <a:schemeClr val="lt1"/>
                </a:solidFill>
                <a:highlight>
                  <a:srgbClr val="DB3614"/>
                </a:highlight>
              </a:rPr>
              <a:t>estaba haciendo tu adolescente cuando intentabas pasar tiempo 1 a 1?</a:t>
            </a:r>
            <a:r>
              <a:rPr>
                <a:solidFill>
                  <a:schemeClr val="dk2"/>
                </a:solidFill>
              </a:rPr>
              <a:t> </a:t>
            </a:r>
            <a:endParaRPr sz="2000">
              <a:solidFill>
                <a:schemeClr val="lt1"/>
              </a:solidFill>
              <a:highlight>
                <a:srgbClr val="E4027C"/>
              </a:highlight>
              <a:latin typeface="Noto Sans"/>
              <a:ea typeface="Noto Sans"/>
              <a:cs typeface="Noto Sans"/>
              <a:sym typeface="Noto Sans"/>
            </a:endParaRPr>
          </a:p>
        </p:txBody>
      </p:sp>
      <p:grpSp>
        <p:nvGrpSpPr>
          <p:cNvPr id="1422" name="Google Shape;1422;p147"/>
          <p:cNvGrpSpPr/>
          <p:nvPr/>
        </p:nvGrpSpPr>
        <p:grpSpPr>
          <a:xfrm>
            <a:off x="7610298" y="242075"/>
            <a:ext cx="1114800" cy="1661821"/>
            <a:chOff x="629198" y="1856775"/>
            <a:chExt cx="1114800" cy="1661821"/>
          </a:xfrm>
        </p:grpSpPr>
        <p:pic>
          <p:nvPicPr>
            <p:cNvPr id="1423" name="Google Shape;1423;p147"/>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24" name="Google Shape;1424;p14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25" name="Google Shape;1425;p147"/>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147"/>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427" name="Google Shape;1427;p147"/>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28" name="Google Shape;1428;p147"/>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sobre la situación</a:t>
            </a:r>
            <a:endParaRPr sz="1300"/>
          </a:p>
        </p:txBody>
      </p:sp>
      <p:pic>
        <p:nvPicPr>
          <p:cNvPr id="1429" name="Google Shape;1429;p147"/>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430" name="Google Shape;1430;p147"/>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Intentaba grabar un video para redes sociales.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31" name="Google Shape;1431;p147"/>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5" name="Shape 1435"/>
        <p:cNvGrpSpPr/>
        <p:nvPr/>
      </p:nvGrpSpPr>
      <p:grpSpPr>
        <a:xfrm>
          <a:off x="0" y="0"/>
          <a:ext cx="0" cy="0"/>
          <a:chOff x="0" y="0"/>
          <a:chExt cx="0" cy="0"/>
        </a:xfrm>
      </p:grpSpPr>
      <p:sp>
        <p:nvSpPr>
          <p:cNvPr id="1436" name="Google Shape;1436;p14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37" name="Google Shape;1437;p14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38" name="Google Shape;1438;p14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39" name="Google Shape;1439;p14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40" name="Google Shape;1440;p148"/>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solidFill>
                  <a:schemeClr val="lt1"/>
                </a:solidFill>
                <a:latin typeface="Noto Sans"/>
                <a:ea typeface="Noto Sans"/>
                <a:cs typeface="Noto Sans"/>
                <a:sym typeface="Noto Sans"/>
              </a:defRPr>
            </a:pPr>
            <a:r>
              <a:rPr>
                <a:highlight>
                  <a:srgbClr val="6FA8DC"/>
                </a:highlight>
              </a:rPr>
              <a:t>Ya veo… entonces estaba un poco ocupada en redes sociales. </a:t>
            </a:r>
            <a:r>
              <a:rPr>
                <a:highlight>
                  <a:srgbClr val="E4027C"/>
                </a:highlight>
              </a:rPr>
              <a:t>¿Cómo </a:t>
            </a:r>
            <a:r>
              <a:rPr>
                <a:highlight>
                  <a:srgbClr val="00969B"/>
                </a:highlight>
              </a:rPr>
              <a:t>crees que se sintió tu adolescente cuando le pediste tiempo uno a uno en ese momento?</a:t>
            </a:r>
            <a:endParaRPr sz="1300">
              <a:solidFill>
                <a:schemeClr val="lt1"/>
              </a:solidFill>
              <a:highlight>
                <a:srgbClr val="00969B"/>
              </a:highlight>
              <a:latin typeface="Noto Sans"/>
              <a:ea typeface="Noto Sans"/>
              <a:cs typeface="Noto Sans"/>
              <a:sym typeface="Noto Sans"/>
            </a:endParaRPr>
          </a:p>
        </p:txBody>
      </p:sp>
      <p:grpSp>
        <p:nvGrpSpPr>
          <p:cNvPr id="1441" name="Google Shape;1441;p148"/>
          <p:cNvGrpSpPr/>
          <p:nvPr/>
        </p:nvGrpSpPr>
        <p:grpSpPr>
          <a:xfrm>
            <a:off x="7610298" y="546875"/>
            <a:ext cx="1114800" cy="1661821"/>
            <a:chOff x="629198" y="1856775"/>
            <a:chExt cx="1114800" cy="1661821"/>
          </a:xfrm>
        </p:grpSpPr>
        <p:pic>
          <p:nvPicPr>
            <p:cNvPr id="1442" name="Google Shape;1442;p14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43" name="Google Shape;1443;p14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44" name="Google Shape;1444;p148"/>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445" name="Google Shape;1445;p148"/>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446" name="Google Shape;1446;p148"/>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47" name="Google Shape;1447;p148"/>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que exploran la perspectiva del adolescente</a:t>
            </a:r>
            <a:endParaRPr sz="1300"/>
          </a:p>
        </p:txBody>
      </p:sp>
      <p:pic>
        <p:nvPicPr>
          <p:cNvPr id="1448" name="Google Shape;1448;p148"/>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449" name="Google Shape;1449;p148"/>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Mmm... tal vez pensó que no respeto su tiempo libre. Casi no tiene tiempo para sí misma entre la escuela y sus actividades extracurriculares.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50" name="Google Shape;1450;p148"/>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51" name="Google Shape;1451;p148"/>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las respuestas</a:t>
            </a:r>
            <a:endParaRPr sz="1300"/>
          </a:p>
        </p:txBody>
      </p:sp>
      <p:cxnSp>
        <p:nvCxnSpPr>
          <p:cNvPr id="1452" name="Google Shape;1452;p148"/>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6" name="Shape 1456"/>
        <p:cNvGrpSpPr/>
        <p:nvPr/>
      </p:nvGrpSpPr>
      <p:grpSpPr>
        <a:xfrm>
          <a:off x="0" y="0"/>
          <a:ext cx="0" cy="0"/>
          <a:chOff x="0" y="0"/>
          <a:chExt cx="0" cy="0"/>
        </a:xfrm>
      </p:grpSpPr>
      <p:sp>
        <p:nvSpPr>
          <p:cNvPr id="1457" name="Google Shape;1457;p14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58" name="Google Shape;1458;p14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59" name="Google Shape;1459;p14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60" name="Google Shape;1460;p14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61" name="Google Shape;1461;p149"/>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1"/>
                </a:solidFill>
              </a:rPr>
              <a:t>Ser adolescente también es difícil, hay tanto que hacer. </a:t>
            </a:r>
            <a:r>
              <a:rPr>
                <a:solidFill>
                  <a:schemeClr val="lt1"/>
                </a:solidFill>
                <a:highlight>
                  <a:srgbClr val="E4027C"/>
                </a:highlight>
              </a:rPr>
              <a:t>¿Cómo te sentiste cuando tu adolescente se negó a pasar tiempo uno a uno? </a:t>
            </a:r>
            <a:endParaRPr sz="1600">
              <a:solidFill>
                <a:schemeClr val="lt1"/>
              </a:solidFill>
              <a:highlight>
                <a:srgbClr val="E4027C"/>
              </a:highlight>
              <a:latin typeface="Noto Sans"/>
              <a:ea typeface="Noto Sans"/>
              <a:cs typeface="Noto Sans"/>
              <a:sym typeface="Noto Sans"/>
            </a:endParaRPr>
          </a:p>
        </p:txBody>
      </p:sp>
      <p:grpSp>
        <p:nvGrpSpPr>
          <p:cNvPr id="1462" name="Google Shape;1462;p149"/>
          <p:cNvGrpSpPr/>
          <p:nvPr/>
        </p:nvGrpSpPr>
        <p:grpSpPr>
          <a:xfrm>
            <a:off x="7610298" y="242075"/>
            <a:ext cx="1114800" cy="1661821"/>
            <a:chOff x="629198" y="1856775"/>
            <a:chExt cx="1114800" cy="1661821"/>
          </a:xfrm>
        </p:grpSpPr>
        <p:pic>
          <p:nvPicPr>
            <p:cNvPr id="1463" name="Google Shape;1463;p14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64" name="Google Shape;1464;p14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65" name="Google Shape;1465;p149"/>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66" name="Google Shape;1466;p149"/>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Haz preguntas sobre la perspectiva de los padres, madres o cuidadores</a:t>
            </a:r>
            <a:endParaRPr sz="1300"/>
          </a:p>
        </p:txBody>
      </p:sp>
      <p:pic>
        <p:nvPicPr>
          <p:cNvPr id="1467" name="Google Shape;1467;p149"/>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468" name="Google Shape;1468;p149"/>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Me sentí lastimada y frustrada.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69" name="Google Shape;1469;p149"/>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3" name="Shape 1473"/>
        <p:cNvGrpSpPr/>
        <p:nvPr/>
      </p:nvGrpSpPr>
      <p:grpSpPr>
        <a:xfrm>
          <a:off x="0" y="0"/>
          <a:ext cx="0" cy="0"/>
          <a:chOff x="0" y="0"/>
          <a:chExt cx="0" cy="0"/>
        </a:xfrm>
      </p:grpSpPr>
      <p:sp>
        <p:nvSpPr>
          <p:cNvPr id="1474" name="Google Shape;1474;p150"/>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75" name="Google Shape;1475;p150"/>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76" name="Google Shape;1476;p150"/>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77" name="Google Shape;1477;p150"/>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478" name="Google Shape;1478;p150"/>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solidFill>
                  <a:schemeClr val="dk2"/>
                </a:solidFill>
                <a:latin typeface="Noto Sans"/>
                <a:ea typeface="Noto Sans"/>
                <a:cs typeface="Noto Sans"/>
                <a:sym typeface="Noto Sans"/>
              </a:defRPr>
            </a:pPr>
            <a:r>
              <a:t>Te entiendo. Sentirse lastimado y frustrado es completamente normal cuando pasan cosas así. </a:t>
            </a:r>
            <a:r>
              <a:rPr>
                <a:highlight>
                  <a:srgbClr val="ED7D31"/>
                </a:highlight>
              </a:rPr>
              <a:t>Cuando dijiste que estabas fracasando, ¿qué te estaba pasando por la cabeza? </a:t>
            </a:r>
            <a:endParaRPr sz="2000">
              <a:solidFill>
                <a:schemeClr val="dk2"/>
              </a:solidFill>
              <a:highlight>
                <a:srgbClr val="ED7D31"/>
              </a:highlight>
              <a:latin typeface="Noto Sans"/>
              <a:ea typeface="Noto Sans"/>
              <a:cs typeface="Noto Sans"/>
              <a:sym typeface="Noto Sans"/>
            </a:endParaRPr>
          </a:p>
        </p:txBody>
      </p:sp>
      <p:grpSp>
        <p:nvGrpSpPr>
          <p:cNvPr id="1479" name="Google Shape;1479;p150"/>
          <p:cNvGrpSpPr/>
          <p:nvPr/>
        </p:nvGrpSpPr>
        <p:grpSpPr>
          <a:xfrm>
            <a:off x="7532223" y="1882350"/>
            <a:ext cx="1114800" cy="1661821"/>
            <a:chOff x="629198" y="1856775"/>
            <a:chExt cx="1114800" cy="1661821"/>
          </a:xfrm>
        </p:grpSpPr>
        <p:pic>
          <p:nvPicPr>
            <p:cNvPr id="1480" name="Google Shape;1480;p15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81" name="Google Shape;1481;p15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82" name="Google Shape;1482;p150"/>
          <p:cNvCxnSpPr>
            <a:stCxn id="1483" idx="2"/>
            <a:endCxn id="1478"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483" name="Google Shape;1483;p150"/>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Asegúrate de que el participante sabe que escuchaste lo que dijo al repetírselo.</a:t>
            </a:r>
            <a:endParaRPr sz="1300"/>
          </a:p>
        </p:txBody>
      </p:sp>
      <p:cxnSp>
        <p:nvCxnSpPr>
          <p:cNvPr id="1484" name="Google Shape;1484;p150"/>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50"/>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Pide más detalles </a:t>
            </a:r>
            <a:endParaRPr sz="1300"/>
          </a:p>
          <a:p>
            <a:pPr indent="0" lvl="0" marL="0" rtl="0" algn="ctr">
              <a:spcBef>
                <a:spcPts val="0"/>
              </a:spcBef>
              <a:spcAft>
                <a:spcPts val="0"/>
              </a:spcAft>
              <a:buNone/>
              <a:defRPr sz="1300"/>
            </a:pPr>
            <a:r>
              <a:t>Explorando la perspectiva de los padres, madres y cuidadores </a:t>
            </a:r>
            <a:endParaRPr sz="13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9" name="Shape 1489"/>
        <p:cNvGrpSpPr/>
        <p:nvPr/>
      </p:nvGrpSpPr>
      <p:grpSpPr>
        <a:xfrm>
          <a:off x="0" y="0"/>
          <a:ext cx="0" cy="0"/>
          <a:chOff x="0" y="0"/>
          <a:chExt cx="0" cy="0"/>
        </a:xfrm>
      </p:grpSpPr>
      <p:sp>
        <p:nvSpPr>
          <p:cNvPr id="1490" name="Google Shape;1490;p151"/>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91" name="Google Shape;1491;p151"/>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92" name="Google Shape;1492;p151"/>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493" name="Google Shape;1493;p151"/>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494" name="Google Shape;1494;p151"/>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No dejaba de pensar que no soy una buena madre.</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95" name="Google Shape;1495;p151"/>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96" name="Google Shape;1496;p151"/>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dk2"/>
                </a:solidFill>
              </a:rPr>
              <a:t>Parece una situación difícil. Muchos padres, madres y cuidadores de adolescentes se sienten así.  Vamos a explorar formas de cambiar estos pensamientos. </a:t>
            </a:r>
            <a:r>
              <a:rPr>
                <a:solidFill>
                  <a:schemeClr val="lt1"/>
                </a:solidFill>
                <a:highlight>
                  <a:srgbClr val="00969A"/>
                </a:highlight>
              </a:rPr>
              <a:t>El primer paso es darte cuenta de cuándo surge un pensamiento negativo.</a:t>
            </a:r>
            <a:r>
              <a:rPr>
                <a:solidFill>
                  <a:schemeClr val="dk2"/>
                </a:solidFill>
              </a:rPr>
              <a:t> </a:t>
            </a:r>
            <a:r>
              <a:rPr>
                <a:solidFill>
                  <a:schemeClr val="dk2"/>
                </a:solidFill>
                <a:highlight>
                  <a:srgbClr val="019FE4"/>
                </a:highlight>
              </a:rPr>
              <a:t>¿Puedes recordar cuándo lo notaste durante la conversación?</a:t>
            </a:r>
            <a:r>
              <a:rPr>
                <a:solidFill>
                  <a:schemeClr val="dk2"/>
                </a:solidFill>
              </a:rPr>
              <a:t> </a:t>
            </a:r>
            <a:endParaRPr sz="1900">
              <a:solidFill>
                <a:schemeClr val="dk2"/>
              </a:solidFill>
              <a:highlight>
                <a:srgbClr val="ED7D31"/>
              </a:highlight>
              <a:latin typeface="Noto Sans"/>
              <a:ea typeface="Noto Sans"/>
              <a:cs typeface="Noto Sans"/>
              <a:sym typeface="Noto Sans"/>
            </a:endParaRPr>
          </a:p>
        </p:txBody>
      </p:sp>
      <p:grpSp>
        <p:nvGrpSpPr>
          <p:cNvPr id="1497" name="Google Shape;1497;p151"/>
          <p:cNvGrpSpPr/>
          <p:nvPr/>
        </p:nvGrpSpPr>
        <p:grpSpPr>
          <a:xfrm>
            <a:off x="7532223" y="1882350"/>
            <a:ext cx="1114800" cy="1661821"/>
            <a:chOff x="629198" y="1856775"/>
            <a:chExt cx="1114800" cy="1661821"/>
          </a:xfrm>
        </p:grpSpPr>
        <p:pic>
          <p:nvPicPr>
            <p:cNvPr id="1498" name="Google Shape;1498;p15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99" name="Google Shape;1499;p15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500" name="Google Shape;1500;p151"/>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01" name="Google Shape;1501;p151"/>
          <p:cNvCxnSpPr>
            <a:endCxn id="1502"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502" name="Google Shape;1502;p151"/>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Conectado a la habilidad de diálogo interno </a:t>
            </a:r>
            <a:endParaRPr sz="1300"/>
          </a:p>
        </p:txBody>
      </p:sp>
      <p:cxnSp>
        <p:nvCxnSpPr>
          <p:cNvPr id="1503" name="Google Shape;1503;p151"/>
          <p:cNvCxnSpPr>
            <a:endCxn id="1504"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504" name="Google Shape;1504;p151"/>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Continúa explorando y haciendo preguntas abiertas</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2" name="Google Shape;352;p53"/>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Antecedentes</a:t>
            </a:r>
            <a:endParaRPr b="0" i="0" sz="1400" u="none" cap="none" strike="noStrike">
              <a:solidFill>
                <a:srgbClr val="000000"/>
              </a:solidFill>
              <a:latin typeface="Arial"/>
              <a:ea typeface="Arial"/>
              <a:cs typeface="Arial"/>
              <a:sym typeface="Arial"/>
            </a:endParaRPr>
          </a:p>
        </p:txBody>
      </p:sp>
      <p:sp>
        <p:nvSpPr>
          <p:cNvPr id="353" name="Google Shape;353;p53"/>
          <p:cNvSpPr/>
          <p:nvPr/>
        </p:nvSpPr>
        <p:spPr>
          <a:xfrm>
            <a:off x="338575" y="803100"/>
            <a:ext cx="81981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defRPr b="1" sz="1300">
                <a:solidFill>
                  <a:srgbClr val="123D5D"/>
                </a:solidFill>
              </a:defRPr>
            </a:pPr>
            <a:r>
              <a:rPr>
                <a:latin typeface="Arial"/>
                <a:ea typeface="Arial"/>
                <a:cs typeface="Arial"/>
                <a:sym typeface="Arial"/>
              </a:rPr>
              <a:t>En </a:t>
            </a:r>
            <a:r>
              <a:t>México, </a:t>
            </a:r>
            <a:endParaRPr b="1" i="0" sz="1300" u="none" cap="none" strike="noStrike">
              <a:solidFill>
                <a:srgbClr val="123D5D"/>
              </a:solidFill>
              <a:latin typeface="Arial"/>
              <a:ea typeface="Arial"/>
              <a:cs typeface="Arial"/>
              <a:sym typeface="Aria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15% de los jóvenes en México experimentan problemas de salud mental y 31% de los adolescentes presentan al menos un síntoma de depresión</a:t>
            </a:r>
            <a:endParaRPr i="0" sz="1300" u="none" cap="none" strike="noStrike">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El 16,7% de los adultos mexicanos presentan síntomas de depresión.</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El acoso (bullying) y la violencia son los problemas que más se presentan en los niveles escolares de primaria, secundaria y preparatoria.</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La enfermedad mental en niños se asocia con problemas de aprendizaje, afectaciones en el desarrollo y consumo de sustancias.</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Las intervenciones en donde participan los padres para mejorar la salud mental de sus niños y niñas tienen una base de evidencia sólida cuando se han aplicado en otros contextos.</a:t>
            </a:r>
            <a:endParaRPr sz="1300">
              <a:solidFill>
                <a:srgbClr val="123D5D"/>
              </a:solidFill>
            </a:endParaRPr>
          </a:p>
          <a:p>
            <a:pPr indent="0" lvl="0" marL="0" marR="0" rtl="0" algn="l">
              <a:lnSpc>
                <a:spcPct val="150000"/>
              </a:lnSpc>
              <a:spcBef>
                <a:spcPts val="1000"/>
              </a:spcBef>
              <a:spcAft>
                <a:spcPts val="0"/>
              </a:spcAft>
              <a:buNone/>
              <a:defRPr sz="1300">
                <a:solidFill>
                  <a:srgbClr val="123D5D"/>
                </a:solidFill>
                <a:latin typeface="Arial"/>
                <a:ea typeface="Arial"/>
                <a:cs typeface="Arial"/>
                <a:sym typeface="Arial"/>
              </a:defRPr>
            </a:pPr>
            <a:r>
              <a:rPr b="1"/>
              <a:t>Buenas noticias:</a:t>
            </a:r>
            <a:r>
              <a:t> Los programas de fortalecimiento familiar y de crianza son una estrategia eficaz. </a:t>
            </a:r>
            <a:endParaRPr b="0" i="0" sz="900" u="none" cap="none" strike="noStrike">
              <a:solidFill>
                <a:srgbClr val="000000"/>
              </a:solidFill>
              <a:latin typeface="Arial"/>
              <a:ea typeface="Arial"/>
              <a:cs typeface="Arial"/>
              <a:sym typeface="Arial"/>
            </a:endParaRPr>
          </a:p>
        </p:txBody>
      </p:sp>
      <p:sp>
        <p:nvSpPr>
          <p:cNvPr id="354" name="Google Shape;354;p53"/>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defRPr sz="700">
                <a:solidFill>
                  <a:srgbClr val="123D5D"/>
                </a:solidFill>
                <a:latin typeface="Arial"/>
                <a:ea typeface="Arial"/>
                <a:cs typeface="Arial"/>
                <a:sym typeface="Arial"/>
              </a:defRPr>
            </a:pPr>
            <a:r>
              <a:t>OMS/UNICEF: INSPIRE (2016)</a:t>
            </a:r>
            <a:endParaRPr b="0" i="0" sz="700" u="none" cap="none" strike="noStrike">
              <a:solidFill>
                <a:schemeClr val="dk1"/>
              </a:solidFill>
              <a:latin typeface="Arial"/>
              <a:ea typeface="Arial"/>
              <a:cs typeface="Arial"/>
              <a:sym typeface="Arial"/>
            </a:endParaRPr>
          </a:p>
        </p:txBody>
      </p:sp>
      <p:sp>
        <p:nvSpPr>
          <p:cNvPr id="355" name="Google Shape;355;p53"/>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defRPr sz="900">
                <a:solidFill>
                  <a:srgbClr val="013D5C"/>
                </a:solidFill>
                <a:latin typeface="Arial"/>
                <a:ea typeface="Arial"/>
                <a:cs typeface="Arial"/>
                <a:sym typeface="Arial"/>
              </a:defRPr>
            </a:pPr>
            <a:r>
              <a:rPr u="sng">
                <a:hlinkClick r:id="rId3">
                  <a:extLst>
                    <a:ext uri="{A12FA001-AC4F-418D-AE19-62706E023703}">
                      <ahyp:hlinkClr val="tx"/>
                    </a:ext>
                  </a:extLst>
                </a:hlinkClick>
              </a:rPr>
              <a:t>https://nurturing-care.org/malaysia-2023</a:t>
            </a:r>
            <a: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8" name="Shape 1508"/>
        <p:cNvGrpSpPr/>
        <p:nvPr/>
      </p:nvGrpSpPr>
      <p:grpSpPr>
        <a:xfrm>
          <a:off x="0" y="0"/>
          <a:ext cx="0" cy="0"/>
          <a:chOff x="0" y="0"/>
          <a:chExt cx="0" cy="0"/>
        </a:xfrm>
      </p:grpSpPr>
      <p:sp>
        <p:nvSpPr>
          <p:cNvPr id="1509" name="Google Shape;1509;p15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10" name="Google Shape;1510;p15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11" name="Google Shape;1511;p15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512" name="Google Shape;1512;p15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13" name="Google Shape;1513;p15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Justo cuando mi adolescente se alejó de mí.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514" name="Google Shape;1514;p15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15" name="Google Shape;1515;p15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lt1"/>
                </a:solidFill>
                <a:highlight>
                  <a:srgbClr val="013D5C"/>
                </a:highlight>
              </a:rPr>
              <a:t>¡Bien hecho</a:t>
            </a:r>
            <a:r>
              <a:rPr>
                <a:solidFill>
                  <a:schemeClr val="dk2"/>
                </a:solidFill>
              </a:rPr>
              <a:t> por darte cuenta de cuándo comenzó el diálogo interno negativo! Intentemos preguntarnos, </a:t>
            </a:r>
            <a:r>
              <a:rPr>
                <a:solidFill>
                  <a:schemeClr val="lt1"/>
                </a:solidFill>
                <a:highlight>
                  <a:srgbClr val="E4027C"/>
                </a:highlight>
              </a:rPr>
              <a:t>"¿Cómo puedo convertir este pensamiento en algo más amable?"</a:t>
            </a:r>
            <a:endParaRPr sz="1900">
              <a:solidFill>
                <a:schemeClr val="lt1"/>
              </a:solidFill>
              <a:highlight>
                <a:srgbClr val="E4027C"/>
              </a:highlight>
              <a:latin typeface="Noto Sans"/>
              <a:ea typeface="Noto Sans"/>
              <a:cs typeface="Noto Sans"/>
              <a:sym typeface="Noto Sans"/>
            </a:endParaRPr>
          </a:p>
        </p:txBody>
      </p:sp>
      <p:grpSp>
        <p:nvGrpSpPr>
          <p:cNvPr id="1516" name="Google Shape;1516;p152"/>
          <p:cNvGrpSpPr/>
          <p:nvPr/>
        </p:nvGrpSpPr>
        <p:grpSpPr>
          <a:xfrm>
            <a:off x="7532223" y="1882350"/>
            <a:ext cx="1114800" cy="1661821"/>
            <a:chOff x="629198" y="1856775"/>
            <a:chExt cx="1114800" cy="1661821"/>
          </a:xfrm>
        </p:grpSpPr>
        <p:pic>
          <p:nvPicPr>
            <p:cNvPr id="1517" name="Google Shape;1517;p15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18" name="Google Shape;1518;p15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519" name="Google Shape;1519;p15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20" name="Google Shape;1520;p152"/>
          <p:cNvCxnSpPr>
            <a:endCxn id="1521"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521" name="Google Shape;1521;p152"/>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Reconocer y halagar al padre, madre o cuidador</a:t>
            </a:r>
            <a:endParaRPr sz="1300"/>
          </a:p>
        </p:txBody>
      </p:sp>
      <p:cxnSp>
        <p:nvCxnSpPr>
          <p:cNvPr id="1522" name="Google Shape;1522;p152"/>
          <p:cNvCxnSpPr>
            <a:endCxn id="1523"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523" name="Google Shape;1523;p15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Relacionado con convertir el diálogo interno negativo en positivo </a:t>
            </a:r>
            <a:endParaRPr sz="13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7" name="Shape 1527"/>
        <p:cNvGrpSpPr/>
        <p:nvPr/>
      </p:nvGrpSpPr>
      <p:grpSpPr>
        <a:xfrm>
          <a:off x="0" y="0"/>
          <a:ext cx="0" cy="0"/>
          <a:chOff x="0" y="0"/>
          <a:chExt cx="0" cy="0"/>
        </a:xfrm>
      </p:grpSpPr>
      <p:sp>
        <p:nvSpPr>
          <p:cNvPr id="1528" name="Google Shape;1528;p15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29" name="Google Shape;1529;p15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530" name="Google Shape;1530;p15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31" name="Google Shape;1531;p15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Creo que ayer mi adolescente necesitaba un poco de espacio. Es una oportunidad para mí de aprender y ser paciente. Me siento orgullosa por intentar compartir tiempo Uno a Uno.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532" name="Google Shape;1532;p15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33" name="Google Shape;1533;p153"/>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lt1"/>
                </a:solidFill>
                <a:highlight>
                  <a:srgbClr val="ED7D31"/>
                </a:highlight>
              </a:rPr>
              <a:t>Bien hecho</a:t>
            </a:r>
            <a:r>
              <a:rPr>
                <a:solidFill>
                  <a:schemeClr val="dk1"/>
                </a:solidFill>
              </a:rPr>
              <a:t> por encontrar una forma positiva de pensar sobre lo que pasó. </a:t>
            </a:r>
            <a:r>
              <a:rPr>
                <a:highlight>
                  <a:srgbClr val="00969A"/>
                </a:highlight>
              </a:rPr>
              <a:t>Recuerda que no hay malos padres, malas madres o malos cuidadores y que aquí todos estamos aprendiendo. El solo hecho de intentar pasar tiempo con tu adolescente demuestra que te importa.</a:t>
            </a:r>
            <a:endParaRPr sz="1600">
              <a:highlight>
                <a:srgbClr val="00969A"/>
              </a:highlight>
              <a:latin typeface="Noto Sans"/>
              <a:ea typeface="Noto Sans"/>
              <a:cs typeface="Noto Sans"/>
              <a:sym typeface="Noto Sans"/>
            </a:endParaRPr>
          </a:p>
        </p:txBody>
      </p:sp>
      <p:grpSp>
        <p:nvGrpSpPr>
          <p:cNvPr id="1534" name="Google Shape;1534;p153"/>
          <p:cNvGrpSpPr/>
          <p:nvPr/>
        </p:nvGrpSpPr>
        <p:grpSpPr>
          <a:xfrm>
            <a:off x="7532223" y="1882350"/>
            <a:ext cx="1114800" cy="1661821"/>
            <a:chOff x="629198" y="1856775"/>
            <a:chExt cx="1114800" cy="1661821"/>
          </a:xfrm>
        </p:grpSpPr>
        <p:pic>
          <p:nvPicPr>
            <p:cNvPr id="1535" name="Google Shape;1535;p15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36" name="Google Shape;1536;p15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537" name="Google Shape;1537;p153"/>
          <p:cNvCxnSpPr>
            <a:endCxn id="1538"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538" name="Google Shape;1538;p153"/>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Enfatiza la habilidad de hablar positivamente de uno mismo</a:t>
            </a:r>
            <a:endParaRPr sz="1300"/>
          </a:p>
        </p:txBody>
      </p:sp>
      <p:sp>
        <p:nvSpPr>
          <p:cNvPr id="1539" name="Google Shape;1539;p15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540" name="Google Shape;1540;p15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41" name="Google Shape;1541;p153"/>
          <p:cNvCxnSpPr>
            <a:endCxn id="1542"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542" name="Google Shape;1542;p153"/>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 por intentarlo</a:t>
            </a:r>
            <a:endParaRPr sz="13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6" name="Shape 1546"/>
        <p:cNvGrpSpPr/>
        <p:nvPr/>
      </p:nvGrpSpPr>
      <p:grpSpPr>
        <a:xfrm>
          <a:off x="0" y="0"/>
          <a:ext cx="0" cy="0"/>
          <a:chOff x="0" y="0"/>
          <a:chExt cx="0" cy="0"/>
        </a:xfrm>
      </p:grpSpPr>
      <p:sp>
        <p:nvSpPr>
          <p:cNvPr id="1547" name="Google Shape;1547;p15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48" name="Google Shape;1548;p15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49" name="Google Shape;1549;p15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PRACTICAR</a:t>
            </a:r>
            <a:endParaRPr>
              <a:latin typeface="Delicious Handrawn"/>
              <a:ea typeface="Delicious Handrawn"/>
              <a:cs typeface="Delicious Handrawn"/>
              <a:sym typeface="Delicious Handrawn"/>
            </a:endParaRPr>
          </a:p>
        </p:txBody>
      </p:sp>
      <p:sp>
        <p:nvSpPr>
          <p:cNvPr id="1550" name="Google Shape;1550;p154"/>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defRPr sz="1500">
                <a:solidFill>
                  <a:schemeClr val="lt1"/>
                </a:solidFill>
                <a:highlight>
                  <a:srgbClr val="DB3614"/>
                </a:highlight>
                <a:latin typeface="Noto Sans"/>
                <a:ea typeface="Noto Sans"/>
                <a:cs typeface="Noto Sans"/>
                <a:sym typeface="Noto Sans"/>
              </a:defRPr>
            </a:pPr>
            <a:r>
              <a:t>¿Qué tal si practicamos cómo le vas a hacer para una situación similar en el futuro? Si sientes que no conectas con tu adolescente, ¿qué te dirás? Recuerda tus esfuerzos de crianza, aunque sean pequeños, a lo largo del día. </a:t>
            </a:r>
            <a:endParaRPr sz="1500">
              <a:solidFill>
                <a:schemeClr val="lt1"/>
              </a:solidFill>
              <a:highlight>
                <a:srgbClr val="DB3614"/>
              </a:highlight>
              <a:latin typeface="Noto Sans"/>
              <a:ea typeface="Noto Sans"/>
              <a:cs typeface="Noto Sans"/>
              <a:sym typeface="Noto Sans"/>
            </a:endParaRPr>
          </a:p>
        </p:txBody>
      </p:sp>
      <p:grpSp>
        <p:nvGrpSpPr>
          <p:cNvPr id="1551" name="Google Shape;1551;p154"/>
          <p:cNvGrpSpPr/>
          <p:nvPr/>
        </p:nvGrpSpPr>
        <p:grpSpPr>
          <a:xfrm>
            <a:off x="207723" y="173900"/>
            <a:ext cx="1114800" cy="1661821"/>
            <a:chOff x="629198" y="1856775"/>
            <a:chExt cx="1114800" cy="1661821"/>
          </a:xfrm>
        </p:grpSpPr>
        <p:pic>
          <p:nvPicPr>
            <p:cNvPr id="1552" name="Google Shape;155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53" name="Google Shape;155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554" name="Google Shape;1554;p154"/>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555" name="Google Shape;1555;p154"/>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Practicar el diálogo interno con el participante</a:t>
            </a:r>
            <a:endParaRPr sz="1300"/>
          </a:p>
        </p:txBody>
      </p:sp>
      <p:pic>
        <p:nvPicPr>
          <p:cNvPr id="1556" name="Google Shape;1556;p154"/>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557" name="Google Shape;1557;p154"/>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558" name="Google Shape;1558;p154"/>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¡Tienes razón! La próxima vez que pase, me diré a mí misma: "Aunque ayer fue difícil, puedo celebrar las veces que he conectado con mi adolescente. Cada interacción positiva es un paso hacia adelante en mi viaje como madre."</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559" name="Google Shape;1559;p154"/>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60" name="Google Shape;1560;p154"/>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500">
                <a:solidFill>
                  <a:schemeClr val="dk1"/>
                </a:solidFill>
                <a:latin typeface="Noto Sans"/>
                <a:ea typeface="Noto Sans"/>
                <a:cs typeface="Noto Sans"/>
                <a:sym typeface="Noto Sans"/>
              </a:defRPr>
            </a:pPr>
            <a:r>
              <a:t>¡Qué increíble, Isabel! ¡Tienes razón! ¡Cada pequeño paso que damos es un paso hacia adelante en nuestro viaje como padres, madres o cuidadores! </a:t>
            </a:r>
            <a:endParaRPr sz="1500">
              <a:solidFill>
                <a:schemeClr val="lt1"/>
              </a:solidFill>
              <a:highlight>
                <a:srgbClr val="DB3614"/>
              </a:highlight>
              <a:latin typeface="Noto Sans"/>
              <a:ea typeface="Noto Sans"/>
              <a:cs typeface="Noto Sans"/>
              <a:sym typeface="Noto Sans"/>
            </a:endParaRPr>
          </a:p>
        </p:txBody>
      </p:sp>
      <p:grpSp>
        <p:nvGrpSpPr>
          <p:cNvPr id="1561" name="Google Shape;1561;p154"/>
          <p:cNvGrpSpPr/>
          <p:nvPr/>
        </p:nvGrpSpPr>
        <p:grpSpPr>
          <a:xfrm>
            <a:off x="7193798" y="3143075"/>
            <a:ext cx="1114800" cy="1661821"/>
            <a:chOff x="629198" y="1856775"/>
            <a:chExt cx="1114800" cy="1661821"/>
          </a:xfrm>
        </p:grpSpPr>
        <p:pic>
          <p:nvPicPr>
            <p:cNvPr id="1562" name="Google Shape;156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63" name="Google Shape;156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567" name="Shape 1567"/>
        <p:cNvGrpSpPr/>
        <p:nvPr/>
      </p:nvGrpSpPr>
      <p:grpSpPr>
        <a:xfrm>
          <a:off x="0" y="0"/>
          <a:ext cx="0" cy="0"/>
          <a:chOff x="0" y="0"/>
          <a:chExt cx="0" cy="0"/>
        </a:xfrm>
      </p:grpSpPr>
      <p:sp>
        <p:nvSpPr>
          <p:cNvPr id="1568" name="Google Shape;1568;p155"/>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Cuestionario Sorpresa sobre A-E-C-P</a:t>
            </a:r>
            <a:endParaRPr b="1" sz="4400">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56"/>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te preocupes. Todos los padres, madres y cuidadores aprenden a enfrentarse a estas cosas con el tiempo.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defRPr sz="1900">
                <a:solidFill>
                  <a:srgbClr val="113D5C"/>
                </a:solidFill>
                <a:latin typeface="Noto Sans"/>
                <a:ea typeface="Noto Sans"/>
                <a:cs typeface="Noto Sans"/>
                <a:sym typeface="Noto Sans"/>
              </a:defRPr>
            </a:pPr>
            <a:r>
              <a:t>La sensación de desesperación irá pasando a medida que tu niño o niña crezca. Sigue así y te irá bien. </a:t>
            </a:r>
            <a:endParaRPr sz="2400">
              <a:solidFill>
                <a:schemeClr val="accent5"/>
              </a:solidFill>
            </a:endParaRPr>
          </a:p>
        </p:txBody>
      </p:sp>
      <p:sp>
        <p:nvSpPr>
          <p:cNvPr id="1574" name="Google Shape;1574;p15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75" name="Google Shape;1575;p15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57"/>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Es importante reconocer y ACEPTAR las emociones de los padres, madres y cuidadores cuando se enfrentan a situaciones difíciles con sus niños y niñas. Ignorar o menospreciar estos sentimientos puede no ayudar a comprender y resolver los problemas. Entonces, podrás EXPLORAR la situación más detalladamente con el padre, la madre o la persona cuidadora.</a:t>
            </a:r>
            <a:endParaRPr i="1" sz="3000">
              <a:solidFill>
                <a:schemeClr val="accent5"/>
              </a:solidFill>
            </a:endParaRPr>
          </a:p>
        </p:txBody>
      </p:sp>
      <p:sp>
        <p:nvSpPr>
          <p:cNvPr id="1581" name="Google Shape;1581;p15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82" name="Google Shape;1582;p15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58"/>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Ya sabes cómo son los adolescentes, es solo una fase.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Suena complicado y desafiante. ¿Puedes compartir algún momento en el que estuviera de mal humor o susceptible?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lo pienses mucho, lo primero que te venga a la mente. Alégrate de que no estén haciendo algo arriesgado.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588" name="Google Shape;1588;p15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89" name="Google Shape;1589;p15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59"/>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Suena complicado y desafiante. ¿Puedes compartir algún momento en el que estuviera de mal humor o susceptible?</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defRPr i="1" sz="1700">
                <a:solidFill>
                  <a:srgbClr val="113D5C"/>
                </a:solidFill>
                <a:latin typeface="Noto Sans"/>
                <a:ea typeface="Noto Sans"/>
                <a:cs typeface="Noto Sans"/>
                <a:sym typeface="Noto Sans"/>
              </a:defRPr>
            </a:pPr>
            <a:r>
              <a:t>Cuando el adolescente parece distanciarse, dedicar tiempo a entender los motivos por los que se comporta así es crucial para los padres, madres o cuidadores. Explora cómo podría haberse sentido el adolescente usando preguntas abiertas.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Las soluciones simples pueden no abarcar la complejidad de sus sentimientos y situaciones, y pueden conducir a una mala relación entre el adolescente y el padre, la madre o los cuidadores. </a:t>
            </a:r>
            <a:endParaRPr i="1" sz="1700">
              <a:solidFill>
                <a:srgbClr val="113D5C"/>
              </a:solidFill>
              <a:latin typeface="Noto Sans"/>
              <a:ea typeface="Noto Sans"/>
              <a:cs typeface="Noto Sans"/>
              <a:sym typeface="Noto Sans"/>
            </a:endParaRPr>
          </a:p>
        </p:txBody>
      </p:sp>
      <p:sp>
        <p:nvSpPr>
          <p:cNvPr id="1595" name="Google Shape;1595;p15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96" name="Google Shape;1596;p15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60"/>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Tal vez no puedas verlo todavía. Sigue intentándolo.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que te sientas así, sigue adelante con el curso.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02" name="Google Shape;1602;p16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03" name="Google Shape;1603;p16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1"/>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Si los participantes sienten que los conceptos del programa están desconectados de su vida, no pasa nada. Explorar sus luchas puede ayudar a reducir esa distancia y hacer que el programa sea más relevante para sus experiencias.</a:t>
            </a:r>
            <a:endParaRPr i="1" sz="1700">
              <a:solidFill>
                <a:srgbClr val="113D5C"/>
              </a:solidFill>
              <a:latin typeface="Noto Sans"/>
              <a:ea typeface="Noto Sans"/>
              <a:cs typeface="Noto Sans"/>
              <a:sym typeface="Noto Sans"/>
            </a:endParaRPr>
          </a:p>
        </p:txBody>
      </p:sp>
      <p:sp>
        <p:nvSpPr>
          <p:cNvPr id="1609" name="Google Shape;1609;p16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10" name="Google Shape;1610;p16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optimizar el desarrollo infantil temprano</a:t>
            </a:r>
            <a:endParaRPr b="0" i="0" sz="1200" u="none" cap="none" strike="noStrike">
              <a:solidFill>
                <a:srgbClr val="123D5D"/>
              </a:solidFill>
              <a:latin typeface="Arial"/>
              <a:ea typeface="Arial"/>
              <a:cs typeface="Arial"/>
              <a:sym typeface="Arial"/>
            </a:endParaRPr>
          </a:p>
        </p:txBody>
      </p:sp>
      <p:sp>
        <p:nvSpPr>
          <p:cNvPr id="362" name="Google Shape;362;p5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
        <p:nvSpPr>
          <p:cNvPr id="363" name="Google Shape;363;p54"/>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 salud mental de padres, madres, cuidadores y sus niños, niñas o adolescentes</a:t>
            </a:r>
            <a:endParaRPr b="0" i="0" sz="1200" u="none" cap="none" strike="noStrike">
              <a:solidFill>
                <a:srgbClr val="123D5D"/>
              </a:solidFill>
              <a:latin typeface="Arial"/>
              <a:ea typeface="Arial"/>
              <a:cs typeface="Arial"/>
              <a:sym typeface="Arial"/>
            </a:endParaRPr>
          </a:p>
        </p:txBody>
      </p:sp>
      <p:sp>
        <p:nvSpPr>
          <p:cNvPr id="364" name="Google Shape;364;p54"/>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interrumpir el ciclo de violencia y abandono, incluida la perpetración de violencia a futuro</a:t>
            </a:r>
            <a:endParaRPr b="0" i="0" sz="1200" u="none" cap="none" strike="noStrike">
              <a:solidFill>
                <a:srgbClr val="123D5D"/>
              </a:solidFill>
              <a:latin typeface="Arial"/>
              <a:ea typeface="Arial"/>
              <a:cs typeface="Arial"/>
              <a:sym typeface="Arial"/>
            </a:endParaRPr>
          </a:p>
        </p:txBody>
      </p:sp>
      <p:sp>
        <p:nvSpPr>
          <p:cNvPr id="365" name="Google Shape;365;p54"/>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las interacciones positivas de los cuidadores y los adolescentes</a:t>
            </a:r>
            <a:endParaRPr b="0" i="0" sz="1200" u="none" cap="none" strike="noStrike">
              <a:solidFill>
                <a:srgbClr val="123D5D"/>
              </a:solidFill>
              <a:latin typeface="Arial"/>
              <a:ea typeface="Arial"/>
              <a:cs typeface="Arial"/>
              <a:sym typeface="Arial"/>
            </a:endParaRPr>
          </a:p>
        </p:txBody>
      </p:sp>
      <p:sp>
        <p:nvSpPr>
          <p:cNvPr id="366" name="Google Shape;366;p54"/>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aumentar el número de visitas de chequeos médicos rutinarios</a:t>
            </a:r>
            <a:endParaRPr b="0" i="0" sz="1200" u="none" cap="none" strike="noStrike">
              <a:solidFill>
                <a:srgbClr val="123D5D"/>
              </a:solidFill>
              <a:latin typeface="Arial"/>
              <a:ea typeface="Arial"/>
              <a:cs typeface="Arial"/>
              <a:sym typeface="Arial"/>
            </a:endParaRPr>
          </a:p>
        </p:txBody>
      </p:sp>
      <p:sp>
        <p:nvSpPr>
          <p:cNvPr id="367" name="Google Shape;367;p54"/>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promover normas sociales positivas sobre la protección y la crianza de niños y niñas</a:t>
            </a:r>
            <a:endParaRPr b="0" i="0" sz="1200" u="none" cap="none" strike="noStrike">
              <a:solidFill>
                <a:srgbClr val="123D5D"/>
              </a:solidFill>
              <a:latin typeface="Arial"/>
              <a:ea typeface="Arial"/>
              <a:cs typeface="Arial"/>
              <a:sym typeface="Arial"/>
            </a:endParaRPr>
          </a:p>
        </p:txBody>
      </p:sp>
      <p:grpSp>
        <p:nvGrpSpPr>
          <p:cNvPr id="368" name="Google Shape;368;p54"/>
          <p:cNvGrpSpPr/>
          <p:nvPr/>
        </p:nvGrpSpPr>
        <p:grpSpPr>
          <a:xfrm>
            <a:off x="109295" y="2637616"/>
            <a:ext cx="1130400" cy="1384585"/>
            <a:chOff x="109295" y="2637616"/>
            <a:chExt cx="1130400" cy="1384585"/>
          </a:xfrm>
        </p:grpSpPr>
        <p:sp>
          <p:nvSpPr>
            <p:cNvPr id="369" name="Google Shape;369;p54"/>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el crecimiento y la nutrición</a:t>
              </a:r>
              <a:endParaRPr b="0" i="0" sz="1200" u="none" cap="none" strike="noStrike">
                <a:solidFill>
                  <a:srgbClr val="123D5D"/>
                </a:solidFill>
                <a:latin typeface="Arial"/>
                <a:ea typeface="Arial"/>
                <a:cs typeface="Arial"/>
                <a:sym typeface="Arial"/>
              </a:endParaRPr>
            </a:p>
          </p:txBody>
        </p:sp>
        <p:grpSp>
          <p:nvGrpSpPr>
            <p:cNvPr id="370" name="Google Shape;370;p54"/>
            <p:cNvGrpSpPr/>
            <p:nvPr/>
          </p:nvGrpSpPr>
          <p:grpSpPr>
            <a:xfrm>
              <a:off x="412933" y="2637616"/>
              <a:ext cx="523200" cy="523200"/>
              <a:chOff x="5185926" y="1986615"/>
              <a:chExt cx="523200" cy="523200"/>
            </a:xfrm>
          </p:grpSpPr>
          <p:sp>
            <p:nvSpPr>
              <p:cNvPr id="371" name="Google Shape;371;p54"/>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Apple with solid fill" id="372" name="Google Shape;372;p54"/>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373" name="Google Shape;373;p54"/>
          <p:cNvGrpSpPr/>
          <p:nvPr/>
        </p:nvGrpSpPr>
        <p:grpSpPr>
          <a:xfrm>
            <a:off x="1660771" y="1314418"/>
            <a:ext cx="523200" cy="523200"/>
            <a:chOff x="8015978" y="1986615"/>
            <a:chExt cx="523200" cy="523200"/>
          </a:xfrm>
        </p:grpSpPr>
        <p:sp>
          <p:nvSpPr>
            <p:cNvPr id="374" name="Google Shape;374;p54"/>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Puppet with solid fill" id="375" name="Google Shape;375;p54"/>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376" name="Google Shape;376;p54"/>
          <p:cNvGrpSpPr/>
          <p:nvPr/>
        </p:nvGrpSpPr>
        <p:grpSpPr>
          <a:xfrm>
            <a:off x="2926252" y="2637616"/>
            <a:ext cx="523200" cy="523200"/>
            <a:chOff x="2926252" y="2671469"/>
            <a:chExt cx="523200" cy="523200"/>
          </a:xfrm>
        </p:grpSpPr>
        <p:sp>
          <p:nvSpPr>
            <p:cNvPr id="377" name="Google Shape;377;p54"/>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Woman with kid with solid fill" id="378" name="Google Shape;378;p54"/>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379" name="Google Shape;379;p54"/>
          <p:cNvGrpSpPr/>
          <p:nvPr/>
        </p:nvGrpSpPr>
        <p:grpSpPr>
          <a:xfrm>
            <a:off x="4360694" y="1314418"/>
            <a:ext cx="523200" cy="523200"/>
            <a:chOff x="4240975" y="2951966"/>
            <a:chExt cx="523200" cy="523200"/>
          </a:xfrm>
        </p:grpSpPr>
        <p:sp>
          <p:nvSpPr>
            <p:cNvPr id="380" name="Google Shape;380;p54"/>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1" name="Google Shape;381;p54"/>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382" name="Google Shape;382;p54"/>
          <p:cNvGrpSpPr/>
          <p:nvPr/>
        </p:nvGrpSpPr>
        <p:grpSpPr>
          <a:xfrm>
            <a:off x="5591656" y="2637616"/>
            <a:ext cx="523200" cy="523200"/>
            <a:chOff x="8015978" y="1034115"/>
            <a:chExt cx="523200" cy="523200"/>
          </a:xfrm>
        </p:grpSpPr>
        <p:sp>
          <p:nvSpPr>
            <p:cNvPr id="383" name="Google Shape;383;p54"/>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Medical with solid fill" id="384" name="Google Shape;384;p54"/>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385" name="Google Shape;385;p54"/>
          <p:cNvGrpSpPr/>
          <p:nvPr/>
        </p:nvGrpSpPr>
        <p:grpSpPr>
          <a:xfrm>
            <a:off x="6788742" y="1314418"/>
            <a:ext cx="523200" cy="523200"/>
            <a:chOff x="8015978" y="2951966"/>
            <a:chExt cx="523200" cy="523200"/>
          </a:xfrm>
        </p:grpSpPr>
        <p:sp>
          <p:nvSpPr>
            <p:cNvPr id="386" name="Google Shape;386;p54"/>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eft Brain with solid fill" id="387" name="Google Shape;387;p54"/>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388" name="Google Shape;388;p54"/>
          <p:cNvGrpSpPr/>
          <p:nvPr/>
        </p:nvGrpSpPr>
        <p:grpSpPr>
          <a:xfrm>
            <a:off x="7995449" y="2637616"/>
            <a:ext cx="523200" cy="523200"/>
            <a:chOff x="7071027" y="1986615"/>
            <a:chExt cx="523200" cy="523200"/>
          </a:xfrm>
        </p:grpSpPr>
        <p:sp>
          <p:nvSpPr>
            <p:cNvPr id="389" name="Google Shape;389;p54"/>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ights On with solid fill" id="390" name="Google Shape;390;p54"/>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391" name="Google Shape;391;p54"/>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92" name="Google Shape;392;p54"/>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62"/>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Me alegro de haber podido ayudar. Recuerda que cuentas con apoyo y que no pasa nada si pides ayuda.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Con el tiempo vas a ir aprendiendo a resolver las dificultades.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hay problema, eres una persona fuerte. No necesitas mucha ayuda.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16" name="Google Shape;1616;p16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17" name="Google Shape;1617;p16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63"/>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Me alegro de haber podido ayudar. Recuerda que cuentas con apoyo y que no pasa nada si pides ayuda.</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Al enfatizar la empatía en nuestras respuestas, creamos un espacio en el que las personas se sienten escuchadas, apoyadas y motivadas a buscar ayuda cuando es necesario.</a:t>
            </a:r>
            <a:endParaRPr i="1" sz="1700">
              <a:solidFill>
                <a:srgbClr val="113D5C"/>
              </a:solidFill>
              <a:latin typeface="Noto Sans"/>
              <a:ea typeface="Noto Sans"/>
              <a:cs typeface="Noto Sans"/>
              <a:sym typeface="Noto Sans"/>
            </a:endParaRPr>
          </a:p>
        </p:txBody>
      </p:sp>
      <p:sp>
        <p:nvSpPr>
          <p:cNvPr id="1623" name="Google Shape;1623;p16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24" name="Google Shape;1624;p16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628" name="Shape 1628"/>
        <p:cNvGrpSpPr/>
        <p:nvPr/>
      </p:nvGrpSpPr>
      <p:grpSpPr>
        <a:xfrm>
          <a:off x="0" y="0"/>
          <a:ext cx="0" cy="0"/>
          <a:chOff x="0" y="0"/>
          <a:chExt cx="0" cy="0"/>
        </a:xfrm>
      </p:grpSpPr>
      <p:sp>
        <p:nvSpPr>
          <p:cNvPr id="1629" name="Google Shape;1629;p164"/>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Módulo 7: Salvaguarda y Protección</a:t>
            </a:r>
            <a:endParaRPr b="1" sz="5000">
              <a:solidFill>
                <a:schemeClr val="lt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65"/>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significa "salvaguardar"?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Proteger la salud, el bienestar y los derechos humanos de todas las personas, garantizando una vida libre de daños, abusos y negligencias.</a:t>
            </a:r>
            <a:endParaRPr sz="1600">
              <a:solidFill>
                <a:schemeClr val="accent5"/>
              </a:solidFil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Independientemente de su edad, identidad de género, discapacidad, orientación sexual, religión u origen étnico, todas las personas que participan en nuestro programa tienen derecho a ser protegidas contra cualquier forma de daño, abuso, negligencia y explotación por parte de cualquier persona asociada.</a:t>
            </a:r>
            <a:endParaRPr b="0" i="0" sz="1600" u="none" cap="none" strike="noStrike">
              <a:solidFill>
                <a:schemeClr val="accent5"/>
              </a:solidFill>
              <a:latin typeface="Arial"/>
              <a:ea typeface="Arial"/>
              <a:cs typeface="Arial"/>
              <a:sym typeface="Arial"/>
            </a:endParaRPr>
          </a:p>
        </p:txBody>
      </p:sp>
      <p:sp>
        <p:nvSpPr>
          <p:cNvPr id="1635" name="Google Shape;1635;p16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36" name="Google Shape;1636;p16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las Infancias y Adolescencias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66"/>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Comprender el abuso, la negligencia y la explotación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El abuso</a:t>
            </a:r>
            <a:r>
              <a:t> se refiere a un acto deliberado de maltrato que puede dañar la seguridad, el bienestar, la dignidad y el desarrollo del niño o niña. El abuso incluye todas las formas de maltrato físico, sexual, psicológico y emocional.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Violencia contra los niños </a:t>
            </a:r>
            <a:r>
              <a:t>se define como formas de violencia física o mental, daños y abusos, negligencia o trato negligente o malos tratos o explotación, incluidos los abusos sexuales. (Oficina del Alto Comisionado para los Derechos Humanos, 1990, Artículo 19)</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t> </a:t>
            </a:r>
            <a:r>
              <a:rPr b="1"/>
              <a:t>La explotación infantil </a:t>
            </a:r>
            <a:r>
              <a:t>se refiere a la utilización del niño o niña para su beneficio económico o sexual, para su gratificación o lucro, que a menudo da lugar a un trato injusto, cruel y perjudicial para el niño.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p:txBody>
      </p:sp>
      <p:sp>
        <p:nvSpPr>
          <p:cNvPr id="1642" name="Google Shape;1642;p16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43" name="Google Shape;1643;p16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67"/>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Informar sobre Acusaciones de Explotación y Denuncias de Abuso Sexual contra empleados de PLH: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t>PLH y sus socios disponen de mecanismos y procedimientos seguros, confidenciales y accesibles para que el personal, los beneficiarios y las comunidades, incluidos los niños u niñas, informen sobre denuncias de Abuso y Explotación Sexual.</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pPr>
            <a:r>
              <a:rPr>
                <a:solidFill>
                  <a:schemeClr val="accent5"/>
                </a:solidFill>
              </a:rPr>
              <a:t>Los miembros de PLH se comprometen a proteger la identidad, privacidad y seguridad de cualquier persona que presente denuncias sobre AES relacionadas con la organización.</a:t>
            </a:r>
            <a:br>
              <a:rPr lang="en-US">
                <a:solidFill>
                  <a:schemeClr val="accent5"/>
                </a:solidFill>
              </a:rPr>
            </a:br>
            <a:br>
              <a:rPr lang="en-US">
                <a:solidFill>
                  <a:schemeClr val="accent5"/>
                </a:solidFill>
              </a:rPr>
            </a:br>
            <a:r>
              <a:rPr b="1">
                <a:solidFill>
                  <a:schemeClr val="accent5"/>
                </a:solidFill>
              </a:rPr>
              <a:t>Si tienes alguna denuncia sobre AES contra PLH, puedes </a:t>
            </a:r>
            <a:r>
              <a:rPr b="1" u="sng">
                <a:solidFill>
                  <a:schemeClr val="hlink"/>
                </a:solidFill>
                <a:hlinkClick r:id="rId3"/>
              </a:rPr>
              <a:t>llenar este formulario</a:t>
            </a:r>
            <a:endParaRPr b="1">
              <a:solidFill>
                <a:schemeClr val="accent5"/>
              </a:solidFill>
            </a:endParaRPr>
          </a:p>
        </p:txBody>
      </p:sp>
      <p:sp>
        <p:nvSpPr>
          <p:cNvPr id="1649" name="Google Shape;1649;p16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50" name="Google Shape;1650;p16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68"/>
          <p:cNvSpPr txBox="1"/>
          <p:nvPr/>
        </p:nvSpPr>
        <p:spPr>
          <a:xfrm>
            <a:off x="4439075" y="287775"/>
            <a:ext cx="556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a:solidFill>
                  <a:srgbClr val="DB3514"/>
                </a:solidFill>
              </a:defRPr>
            </a:pPr>
            <a:r>
              <a:t>Salvaguardar y Proteger en el chatbot de Crianza con Conciencia+ </a:t>
            </a:r>
            <a:endParaRPr sz="1100">
              <a:solidFill>
                <a:schemeClr val="accent5"/>
              </a:solidFill>
            </a:endParaRPr>
          </a:p>
        </p:txBody>
      </p:sp>
      <p:sp>
        <p:nvSpPr>
          <p:cNvPr id="1656" name="Google Shape;1656;p16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57" name="Google Shape;1657;p16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pic>
        <p:nvPicPr>
          <p:cNvPr id="1658" name="Google Shape;1658;p168"/>
          <p:cNvPicPr preferRelativeResize="0"/>
          <p:nvPr/>
        </p:nvPicPr>
        <p:blipFill>
          <a:blip r:embed="rId3">
            <a:alphaModFix/>
          </a:blip>
          <a:stretch>
            <a:fillRect/>
          </a:stretch>
        </p:blipFill>
        <p:spPr>
          <a:xfrm>
            <a:off x="7434716" y="756575"/>
            <a:ext cx="1709285" cy="3700444"/>
          </a:xfrm>
          <a:prstGeom prst="rect">
            <a:avLst/>
          </a:prstGeom>
          <a:noFill/>
          <a:ln>
            <a:noFill/>
          </a:ln>
        </p:spPr>
      </p:pic>
      <p:pic>
        <p:nvPicPr>
          <p:cNvPr id="1659" name="Google Shape;1659;p168"/>
          <p:cNvPicPr preferRelativeResize="0"/>
          <p:nvPr/>
        </p:nvPicPr>
        <p:blipFill>
          <a:blip r:embed="rId4">
            <a:alphaModFix/>
          </a:blip>
          <a:stretch>
            <a:fillRect/>
          </a:stretch>
        </p:blipFill>
        <p:spPr>
          <a:xfrm>
            <a:off x="5541010" y="756575"/>
            <a:ext cx="1709285" cy="3700434"/>
          </a:xfrm>
          <a:prstGeom prst="rect">
            <a:avLst/>
          </a:prstGeom>
          <a:noFill/>
          <a:ln>
            <a:noFill/>
          </a:ln>
        </p:spPr>
      </p:pic>
      <p:pic>
        <p:nvPicPr>
          <p:cNvPr id="1660" name="Google Shape;1660;p168"/>
          <p:cNvPicPr preferRelativeResize="0"/>
          <p:nvPr/>
        </p:nvPicPr>
        <p:blipFill>
          <a:blip r:embed="rId5">
            <a:alphaModFix/>
          </a:blip>
          <a:stretch>
            <a:fillRect/>
          </a:stretch>
        </p:blipFill>
        <p:spPr>
          <a:xfrm>
            <a:off x="3647304" y="756575"/>
            <a:ext cx="1709285" cy="3700434"/>
          </a:xfrm>
          <a:prstGeom prst="rect">
            <a:avLst/>
          </a:prstGeom>
          <a:noFill/>
          <a:ln>
            <a:noFill/>
          </a:ln>
        </p:spPr>
      </p:pic>
      <p:pic>
        <p:nvPicPr>
          <p:cNvPr id="1661" name="Google Shape;1661;p168"/>
          <p:cNvPicPr preferRelativeResize="0"/>
          <p:nvPr/>
        </p:nvPicPr>
        <p:blipFill>
          <a:blip r:embed="rId6">
            <a:alphaModFix/>
          </a:blip>
          <a:stretch>
            <a:fillRect/>
          </a:stretch>
        </p:blipFill>
        <p:spPr>
          <a:xfrm>
            <a:off x="1793981" y="756575"/>
            <a:ext cx="1709285" cy="3700434"/>
          </a:xfrm>
          <a:prstGeom prst="rect">
            <a:avLst/>
          </a:prstGeom>
          <a:noFill/>
          <a:ln>
            <a:noFill/>
          </a:ln>
        </p:spPr>
      </p:pic>
      <p:pic>
        <p:nvPicPr>
          <p:cNvPr id="1662" name="Google Shape;1662;p168"/>
          <p:cNvPicPr preferRelativeResize="0"/>
          <p:nvPr/>
        </p:nvPicPr>
        <p:blipFill>
          <a:blip r:embed="rId7">
            <a:alphaModFix/>
          </a:blip>
          <a:stretch>
            <a:fillRect/>
          </a:stretch>
        </p:blipFill>
        <p:spPr>
          <a:xfrm>
            <a:off x="0" y="756575"/>
            <a:ext cx="1709285" cy="37004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69"/>
          <p:cNvSpPr txBox="1"/>
          <p:nvPr/>
        </p:nvSpPr>
        <p:spPr>
          <a:xfrm>
            <a:off x="297300" y="790125"/>
            <a:ext cx="8549400" cy="36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¿Cuál es tu responsabilidad durante la sesión de chat presencial y en línea? </a:t>
            </a:r>
            <a:endParaRPr b="1" i="0" sz="20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900">
              <a:solidFill>
                <a:schemeClr val="accent5"/>
              </a:solidFill>
            </a:endParaRPr>
          </a:p>
          <a:p>
            <a:pPr indent="0" lvl="0" marL="0" marR="0" rtl="0" algn="l">
              <a:lnSpc>
                <a:spcPct val="150000"/>
              </a:lnSpc>
              <a:spcBef>
                <a:spcPts val="0"/>
              </a:spcBef>
              <a:spcAft>
                <a:spcPts val="0"/>
              </a:spcAft>
              <a:buNone/>
              <a:defRPr b="1" sz="1700">
                <a:solidFill>
                  <a:schemeClr val="accent5"/>
                </a:solidFill>
              </a:defRPr>
            </a:pPr>
            <a:r>
              <a:t>Conoce las Políticas de Salvaguarda para las Infancias y Adolescencias, además de los procedimientos de remisión de tu organización </a:t>
            </a:r>
            <a:endParaRPr b="1" sz="1700">
              <a:solidFill>
                <a:schemeClr val="accent5"/>
              </a:solidFill>
            </a:endParaRPr>
          </a:p>
          <a:p>
            <a:pPr indent="-342900" lvl="0" marL="457200" rtl="0" algn="l">
              <a:lnSpc>
                <a:spcPct val="150000"/>
              </a:lnSpc>
              <a:spcBef>
                <a:spcPts val="110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Protocolo para saber a quién debes de informar dentro de tu organización y cómo recurrir a recursos externos como las autoridades locales o vías para derivar o canalizar un caso.</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Asume la responsabilidad de responder ante revelaciones de abusos pasados o presentes.</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Discute la situación con tu supervisor para acordar los pasos a seguir.</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Recuerda que no se espera que resuelvas la situación tú solo o sola.</a:t>
            </a:r>
            <a:endParaRPr sz="1800">
              <a:solidFill>
                <a:srgbClr val="0D3F5E"/>
              </a:solidFill>
              <a:highlight>
                <a:srgbClr val="FFFFFF"/>
              </a:highlight>
              <a:latin typeface="Roboto"/>
              <a:ea typeface="Roboto"/>
              <a:cs typeface="Roboto"/>
              <a:sym typeface="Roboto"/>
            </a:endParaRPr>
          </a:p>
        </p:txBody>
      </p:sp>
      <p:sp>
        <p:nvSpPr>
          <p:cNvPr id="1668" name="Google Shape;1668;p16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69" name="Google Shape;1669;p16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70"/>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¿Cuál es tu responsabilidad durante la sesión de chat presencial y en línea?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Asegúrate de que los padres, madres y cuidadores sepan que eres alguien que puede ayudarles</a:t>
            </a:r>
            <a:endParaRPr b="1">
              <a:solidFill>
                <a:schemeClr val="accent5"/>
              </a:solidFill>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Los padres, madres y cuidadores que participan en tus sesiones deben saber que pueden acudir a ti en busca de ayuda, independientemente de cuándo se dieron los abusos.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Debes asegurarte de que sepan que pueden confiar en ti y que les escucharás y apoyarás sin juzgarles ni hacerles daño.</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endParaRPr sz="1500">
              <a:solidFill>
                <a:srgbClr val="0D3F5E"/>
              </a:solidFill>
              <a:highlight>
                <a:srgbClr val="FFFFFF"/>
              </a:highlight>
              <a:latin typeface="Roboto"/>
              <a:ea typeface="Roboto"/>
              <a:cs typeface="Roboto"/>
              <a:sym typeface="Roboto"/>
            </a:endParaRPr>
          </a:p>
        </p:txBody>
      </p:sp>
      <p:sp>
        <p:nvSpPr>
          <p:cNvPr id="1675" name="Google Shape;1675;p17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76" name="Google Shape;1676;p17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71"/>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514"/>
                </a:solidFill>
              </a:defRPr>
            </a:pPr>
            <a:r>
              <a:t>¿Qué hacer cuando un participante revela un abuso, negligencia o explotación?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Proporcionar un entorno seguro en el que el participante pueda compartir su historia.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 Escuchar atentamente al participante y tomar notas: qué/cuándo/dónde/quién.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Determinar si el participante está en peligro inmediato y qué ayuda está disponible.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Asegurar que el participante siente que el facilitador le cree.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que ha hecho lo correcto compartiendo su historia con el facilitador.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Ser comprensivo y no juzgar sus respuestas: ¡evita culpar en todo momento!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al participante que compartirás lo que te ha contado con tu supervisor para encontrar una forma de apoyarle y protegerle.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Explicar lo que harás a continuación.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defRPr sz="1300">
                <a:solidFill>
                  <a:srgbClr val="0B4060"/>
                </a:solidFill>
              </a:defRPr>
            </a:pPr>
            <a:r>
              <a:t>Avisar a tu supervisor. </a:t>
            </a:r>
            <a:endParaRPr>
              <a:solidFill>
                <a:srgbClr val="0D3F5E"/>
              </a:solidFill>
              <a:highlight>
                <a:srgbClr val="FFFFFF"/>
              </a:highlight>
              <a:latin typeface="Roboto"/>
              <a:ea typeface="Roboto"/>
              <a:cs typeface="Roboto"/>
              <a:sym typeface="Roboto"/>
            </a:endParaRPr>
          </a:p>
        </p:txBody>
      </p:sp>
      <p:sp>
        <p:nvSpPr>
          <p:cNvPr id="1682" name="Google Shape;1682;p17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83" name="Google Shape;1683;p17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5"/>
          <p:cNvPicPr preferRelativeResize="0"/>
          <p:nvPr/>
        </p:nvPicPr>
        <p:blipFill rotWithShape="1">
          <a:blip r:embed="rId4">
            <a:alphaModFix/>
          </a:blip>
          <a:srcRect b="0" l="0" r="0" t="0"/>
          <a:stretch/>
        </p:blipFill>
        <p:spPr>
          <a:xfrm>
            <a:off x="340277" y="979006"/>
            <a:ext cx="4242233" cy="1917473"/>
          </a:xfrm>
          <a:prstGeom prst="rect">
            <a:avLst/>
          </a:prstGeom>
          <a:noFill/>
          <a:ln>
            <a:noFill/>
          </a:ln>
        </p:spPr>
      </p:pic>
      <p:sp>
        <p:nvSpPr>
          <p:cNvPr id="398" name="Google Shape;398;p5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defRPr>
                <a:solidFill>
                  <a:srgbClr val="123D5D"/>
                </a:solidFill>
                <a:latin typeface="Arial"/>
                <a:ea typeface="Arial"/>
                <a:cs typeface="Arial"/>
                <a:sym typeface="Arial"/>
              </a:defRPr>
            </a:pPr>
            <a:r>
              <a:rPr sz="1200"/>
              <a:t>Mejora el desarrollo cognitivo, lingüístico y </a:t>
            </a:r>
            <a:br>
              <a:rPr b="0" i="0" lang="en-US" sz="1200" u="none" cap="none" strike="noStrike">
                <a:solidFill>
                  <a:srgbClr val="123D5D"/>
                </a:solidFill>
                <a:latin typeface="Arial"/>
                <a:ea typeface="Arial"/>
                <a:cs typeface="Arial"/>
                <a:sym typeface="Arial"/>
              </a:rPr>
            </a:br>
            <a:r>
              <a:rPr sz="1200"/>
              <a:t>socioemocional de los niños y niñas </a:t>
            </a:r>
            <a:br>
              <a:rPr b="0" i="0" lang="en-US" sz="1200" u="none" cap="none" strike="noStrike">
                <a:solidFill>
                  <a:srgbClr val="123D5D"/>
                </a:solidFill>
                <a:latin typeface="Arial"/>
                <a:ea typeface="Arial"/>
                <a:cs typeface="Arial"/>
                <a:sym typeface="Arial"/>
              </a:rPr>
            </a:br>
            <a:r>
              <a:rPr sz="900"/>
              <a:t>(OMS, Paquete de Cuidado para el Desarrollo Infantil,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Abordar el cuidado responsivo tiene buenos resultados, incluyendo las interacciones positivas entre el cuidador y el niño o niña </a:t>
            </a:r>
            <a:br>
              <a:rPr b="0" i="0" lang="en-US" sz="1200" u="none" cap="none" strike="noStrike">
                <a:solidFill>
                  <a:srgbClr val="123D5D"/>
                </a:solidFill>
                <a:latin typeface="Arial"/>
                <a:ea typeface="Arial"/>
                <a:cs typeface="Arial"/>
                <a:sym typeface="Arial"/>
              </a:rPr>
            </a:br>
            <a:r>
              <a:rPr sz="900"/>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Puede maximizar las trayectorias de desarrollo y salud mental de los adolescentes</a:t>
            </a:r>
            <a:br>
              <a:rPr b="0" i="0" lang="en-US" sz="1200" u="none" cap="none" strike="noStrike">
                <a:solidFill>
                  <a:srgbClr val="123D5D"/>
                </a:solidFill>
                <a:latin typeface="Arial"/>
                <a:ea typeface="Arial"/>
                <a:cs typeface="Arial"/>
                <a:sym typeface="Arial"/>
              </a:rPr>
            </a:br>
            <a:r>
              <a:rPr sz="900"/>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Es eficaz en países con ingresos bajos, medios y altos para reducir el maltrato infantil y la hostilidad en la crianza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La eficacia es igual para niños menores y mayores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Beneficia por igual a familias de bajos recursos, familias con madres solteras, familias de inmigrantes y de minorías étnicas y familias de niños con problemas de desarrollo y salud mental </a:t>
            </a:r>
            <a:br>
              <a:rPr b="0" i="0" lang="en-US" sz="1200" u="none" cap="none" strike="noStrike">
                <a:solidFill>
                  <a:srgbClr val="123D5D"/>
                </a:solidFill>
                <a:latin typeface="Arial"/>
                <a:ea typeface="Arial"/>
                <a:cs typeface="Arial"/>
                <a:sym typeface="Arial"/>
              </a:rPr>
            </a:br>
            <a:r>
              <a:rPr sz="900"/>
              <a:t>(Backhaus, Gardner et al., 2023; Guía de Intervención mhGAP de la OMS)</a:t>
            </a:r>
            <a:endParaRPr b="0" i="0" sz="900" u="none" cap="none" strike="noStrike">
              <a:solidFill>
                <a:srgbClr val="123D5D"/>
              </a:solidFill>
              <a:latin typeface="Arial"/>
              <a:ea typeface="Arial"/>
              <a:cs typeface="Arial"/>
              <a:sym typeface="Arial"/>
            </a:endParaRPr>
          </a:p>
        </p:txBody>
      </p:sp>
      <p:sp>
        <p:nvSpPr>
          <p:cNvPr id="399" name="Google Shape;399;p55"/>
          <p:cNvSpPr/>
          <p:nvPr/>
        </p:nvSpPr>
        <p:spPr>
          <a:xfrm>
            <a:off x="55523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defRPr>
                <a:solidFill>
                  <a:srgbClr val="005878"/>
                </a:solidFill>
                <a:latin typeface="Arial"/>
                <a:ea typeface="Arial"/>
                <a:cs typeface="Arial"/>
                <a:sym typeface="Arial"/>
              </a:defRPr>
            </a:pPr>
            <a:r>
              <a:rPr sz="1200"/>
              <a:t>Número de </a:t>
            </a:r>
            <a:r>
              <a:rPr b="1" sz="1500"/>
              <a:t>ensayos controlados aleatorios </a:t>
            </a:r>
            <a:br>
              <a:rPr b="1" i="0" lang="en-US" sz="1200" u="sng" cap="none" strike="noStrike">
                <a:solidFill>
                  <a:srgbClr val="005878"/>
                </a:solidFill>
                <a:latin typeface="Arial"/>
                <a:ea typeface="Arial"/>
                <a:cs typeface="Arial"/>
                <a:sym typeface="Arial"/>
              </a:rPr>
            </a:br>
            <a:r>
              <a:rPr sz="1200"/>
              <a:t>de intervenciones parentales por año de publicación</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defRPr b="1" sz="1500">
                <a:solidFill>
                  <a:srgbClr val="005878"/>
                </a:solidFill>
                <a:latin typeface="Arial"/>
                <a:ea typeface="Arial"/>
                <a:cs typeface="Arial"/>
                <a:sym typeface="Arial"/>
              </a:defRPr>
            </a:pPr>
            <a:r>
              <a:t>435 de 65 países</a:t>
            </a:r>
            <a:endParaRPr b="0" i="0" sz="1400" u="none" cap="none" strike="noStrike">
              <a:solidFill>
                <a:srgbClr val="000000"/>
              </a:solidFill>
              <a:latin typeface="Arial"/>
              <a:ea typeface="Arial"/>
              <a:cs typeface="Arial"/>
              <a:sym typeface="Arial"/>
            </a:endParaRPr>
          </a:p>
        </p:txBody>
      </p:sp>
      <p:grpSp>
        <p:nvGrpSpPr>
          <p:cNvPr id="400" name="Google Shape;400;p55"/>
          <p:cNvGrpSpPr/>
          <p:nvPr/>
        </p:nvGrpSpPr>
        <p:grpSpPr>
          <a:xfrm>
            <a:off x="1586507" y="4063773"/>
            <a:ext cx="1506422" cy="491209"/>
            <a:chOff x="2755584" y="4127109"/>
            <a:chExt cx="2035705" cy="663796"/>
          </a:xfrm>
        </p:grpSpPr>
        <p:pic>
          <p:nvPicPr>
            <p:cNvPr descr="Logo  Description automatically generated" id="401" name="Google Shape;401;p55"/>
            <p:cNvPicPr preferRelativeResize="0"/>
            <p:nvPr/>
          </p:nvPicPr>
          <p:blipFill rotWithShape="1">
            <a:blip r:embed="rId5">
              <a:alphaModFix/>
            </a:blip>
            <a:srcRect b="0" l="0" r="0" t="0"/>
            <a:stretch/>
          </p:blipFill>
          <p:spPr>
            <a:xfrm>
              <a:off x="3693477" y="4268473"/>
              <a:ext cx="1097812" cy="412059"/>
            </a:xfrm>
            <a:prstGeom prst="rect">
              <a:avLst/>
            </a:prstGeom>
            <a:noFill/>
            <a:ln>
              <a:noFill/>
            </a:ln>
          </p:spPr>
        </p:pic>
        <p:pic>
          <p:nvPicPr>
            <p:cNvPr descr="Logo  Description automatically generated" id="402" name="Google Shape;402;p55"/>
            <p:cNvPicPr preferRelativeResize="0"/>
            <p:nvPr/>
          </p:nvPicPr>
          <p:blipFill rotWithShape="1">
            <a:blip r:embed="rId6">
              <a:alphaModFix/>
            </a:blip>
            <a:srcRect b="0" l="0" r="0" t="0"/>
            <a:stretch/>
          </p:blipFill>
          <p:spPr>
            <a:xfrm>
              <a:off x="2755584" y="4127109"/>
              <a:ext cx="1097812" cy="663796"/>
            </a:xfrm>
            <a:prstGeom prst="rect">
              <a:avLst/>
            </a:prstGeom>
            <a:noFill/>
            <a:ln>
              <a:noFill/>
            </a:ln>
          </p:spPr>
        </p:pic>
      </p:grpSp>
      <p:sp>
        <p:nvSpPr>
          <p:cNvPr id="403" name="Google Shape;403;p5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4" name="Google Shape;404;p5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Pruebas de Eficacia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72"/>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Información sobre políticas de salvaguarda y protección en la App Formando Conciencia+ </a:t>
            </a:r>
            <a:endParaRPr sz="1500">
              <a:solidFill>
                <a:srgbClr val="0D3F5E"/>
              </a:solidFill>
              <a:highlight>
                <a:srgbClr val="FFFFFF"/>
              </a:highlight>
              <a:latin typeface="Roboto"/>
              <a:ea typeface="Roboto"/>
              <a:cs typeface="Roboto"/>
              <a:sym typeface="Roboto"/>
            </a:endParaRPr>
          </a:p>
        </p:txBody>
      </p:sp>
      <p:sp>
        <p:nvSpPr>
          <p:cNvPr id="1689" name="Google Shape;1689;p17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90" name="Google Shape;1690;p17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pic>
        <p:nvPicPr>
          <p:cNvPr id="1691" name="Google Shape;1691;p172"/>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692" name="Google Shape;1692;p172"/>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73"/>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de Salvaguardar y Proteger en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t>Informar a tu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98" name="Google Shape;1698;p17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99" name="Google Shape;1699;p17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00" name="Google Shape;1700;p173"/>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704" name="Shape 1704"/>
        <p:cNvGrpSpPr/>
        <p:nvPr/>
      </p:nvGrpSpPr>
      <p:grpSpPr>
        <a:xfrm>
          <a:off x="0" y="0"/>
          <a:ext cx="0" cy="0"/>
          <a:chOff x="0" y="0"/>
          <a:chExt cx="0" cy="0"/>
        </a:xfrm>
      </p:grpSpPr>
      <p:sp>
        <p:nvSpPr>
          <p:cNvPr id="1705" name="Google Shape;1705;p174"/>
          <p:cNvSpPr txBox="1"/>
          <p:nvPr/>
        </p:nvSpPr>
        <p:spPr>
          <a:xfrm>
            <a:off x="387450" y="2269675"/>
            <a:ext cx="83670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¿Cómo abordar los retos a los que podrías enfrentarte?</a:t>
            </a:r>
            <a:endParaRPr b="1" sz="5000">
              <a:solidFill>
                <a:schemeClr val="lt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75"/>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1000"/>
              </a:spcAft>
              <a:buNone/>
              <a:defRPr sz="1900">
                <a:solidFill>
                  <a:srgbClr val="113D5C"/>
                </a:solidFill>
                <a:latin typeface="Noto Sans"/>
                <a:ea typeface="Noto Sans"/>
                <a:cs typeface="Noto Sans"/>
                <a:sym typeface="Noto Sans"/>
              </a:defRPr>
            </a:pPr>
            <a:r>
              <a:t>Explorar la sección de Preguntas Frecuentes de Formando Conciencia+</a:t>
            </a:r>
            <a:endParaRPr sz="2400">
              <a:solidFill>
                <a:srgbClr val="113D5C"/>
              </a:solidFill>
            </a:endParaRPr>
          </a:p>
        </p:txBody>
      </p:sp>
      <p:sp>
        <p:nvSpPr>
          <p:cNvPr id="1711" name="Google Shape;1711;p17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12" name="Google Shape;1712;p17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13" name="Google Shape;1713;p17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76"/>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Retos y Desafíos Comunes de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719" name="Google Shape;1719;p17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20" name="Google Shape;1720;p17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21" name="Google Shape;1721;p176"/>
          <p:cNvPicPr preferRelativeResize="0"/>
          <p:nvPr/>
        </p:nvPicPr>
        <p:blipFill>
          <a:blip r:embed="rId3">
            <a:alphaModFix/>
          </a:blip>
          <a:stretch>
            <a:fillRect/>
          </a:stretch>
        </p:blipFill>
        <p:spPr>
          <a:xfrm>
            <a:off x="4914900" y="1066950"/>
            <a:ext cx="4031775" cy="34065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5" name="Shape 1725"/>
        <p:cNvGrpSpPr/>
        <p:nvPr/>
      </p:nvGrpSpPr>
      <p:grpSpPr>
        <a:xfrm>
          <a:off x="0" y="0"/>
          <a:ext cx="0" cy="0"/>
          <a:chOff x="0" y="0"/>
          <a:chExt cx="0" cy="0"/>
        </a:xfrm>
      </p:grpSpPr>
      <p:sp>
        <p:nvSpPr>
          <p:cNvPr id="1726" name="Google Shape;1726;p17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What to do when: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DB3514"/>
              </a:solidFill>
            </a:endParaRPr>
          </a:p>
          <a:p>
            <a:pPr indent="0" lvl="0" marL="0" rtl="0" algn="just">
              <a:lnSpc>
                <a:spcPct val="115000"/>
              </a:lnSpc>
              <a:spcBef>
                <a:spcPts val="0"/>
              </a:spcBef>
              <a:spcAft>
                <a:spcPts val="0"/>
              </a:spcAft>
              <a:buNone/>
            </a:pPr>
            <a:r>
              <a:rPr b="1" lang="en-US" sz="2000">
                <a:solidFill>
                  <a:srgbClr val="113D5C"/>
                </a:solidFill>
                <a:latin typeface="Noto Sans"/>
                <a:ea typeface="Noto Sans"/>
                <a:cs typeface="Noto Sans"/>
                <a:sym typeface="Noto Sans"/>
              </a:rPr>
              <a:t>A parent needs support accessing </a:t>
            </a:r>
            <a:r>
              <a:rPr b="1" lang="en-US" sz="2000">
                <a:solidFill>
                  <a:srgbClr val="113D5C"/>
                </a:solidFill>
                <a:latin typeface="Noto Sans"/>
                <a:ea typeface="Noto Sans"/>
                <a:cs typeface="Noto Sans"/>
                <a:sym typeface="Noto Sans"/>
              </a:rPr>
              <a:t>ParentText,</a:t>
            </a:r>
            <a:r>
              <a:rPr b="1" lang="en-US" sz="2000">
                <a:solidFill>
                  <a:srgbClr val="113D5C"/>
                </a:solidFill>
                <a:latin typeface="Noto Sans"/>
                <a:ea typeface="Noto Sans"/>
                <a:cs typeface="Noto Sans"/>
                <a:sym typeface="Noto Sans"/>
              </a:rPr>
              <a:t> and I'm not sure how to answer their question.</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2000">
                <a:solidFill>
                  <a:srgbClr val="113D5C"/>
                </a:solidFill>
                <a:latin typeface="Noto Sans"/>
                <a:ea typeface="Noto Sans"/>
                <a:cs typeface="Noto Sans"/>
                <a:sym typeface="Noto Sans"/>
              </a:rPr>
              <a:t>Reach out to your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t/>
            </a:r>
            <a:endParaRPr sz="2000">
              <a:solidFill>
                <a:srgbClr val="113D5C"/>
              </a:solidFill>
              <a:latin typeface="Noto Sans"/>
              <a:ea typeface="Noto Sans"/>
              <a:cs typeface="Noto Sans"/>
              <a:sym typeface="Noto Sans"/>
            </a:endParaRPr>
          </a:p>
        </p:txBody>
      </p:sp>
      <p:sp>
        <p:nvSpPr>
          <p:cNvPr id="1727" name="Google Shape;1727;p17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8" name="Google Shape;1728;p17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78"/>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participante no se compromete con las reglas generales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Sigue la guía de "Un padre, madre o cuidador no se compromete con las reglas generales" en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34" name="Google Shape;1734;p17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35" name="Google Shape;1735;p17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36" name="Google Shape;1736;p178"/>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79"/>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madre o cuidador tiene dificultades para participar en el Grupo de WhatsApp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Explorar Preguntas Frecuentes en Formando Conciencia+: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Solo algunos padres, madres y cuidadores participan activamente en las sesiones de chat mientras que otros no responden.</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¿Y si nadie participa?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42" name="Google Shape;1742;p17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43" name="Google Shape;1743;p17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44" name="Google Shape;1744;p179"/>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80"/>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te provoca una reacción emocional ya sea en persona o en un grupo de WhatsApp.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Es normal que nos afecten las experiencias de los padres, madres o cuidadores o las cosas que dicen durante el programa, sobre todo si se relacionan con nuestras propias vidas.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¡Haz una pausa! Un par respiraciones profundas pueden ser útiles para asegurarte de que respondas de manera constructiva en lugar de reaccionar negativamente en el momento.</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Busca apoyo. Habla sobre el tema con tu supervisor o con un compañero de trabajo con el que te sientas cómodo haciéndolo.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50" name="Google Shape;1750;p18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51" name="Google Shape;1751;p18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81"/>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Te sientes nervioso y ansioso por impartir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Siempre puedes hacer una pausa para controlar el nerviosismo o la ansiedad.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Prepárate bien revisando los materiales, ensayando la sesión de integración y pensando en las posibles preguntas que podrían hacer los padres, madres o cuidadores.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57" name="Google Shape;1757;p18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58" name="Google Shape;1758;p18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0" name="Google Shape;410;p5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411" name="Google Shape;411;p5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rPr sz="1400">
                <a:latin typeface="Arial"/>
                <a:ea typeface="Arial"/>
                <a:cs typeface="Arial"/>
                <a:sym typeface="Arial"/>
              </a:rPr>
              <a:t>¿Para quién es </a:t>
            </a:r>
            <a:r>
              <a:t>Crianza con Conciencia</a:t>
            </a:r>
            <a:r>
              <a:rPr sz="1400">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Para padres, madres y cuidadores</a:t>
            </a:r>
            <a:r>
              <a:t> </a:t>
            </a:r>
            <a:r>
              <a:rPr sz="1400">
                <a:latin typeface="Arial"/>
                <a:ea typeface="Arial"/>
                <a:cs typeface="Arial"/>
                <a:sym typeface="Arial"/>
              </a:rPr>
              <a:t>con niños, niñas y adolescentes de 2 a </a:t>
            </a:r>
            <a:r>
              <a:t>17</a:t>
            </a:r>
            <a:r>
              <a:rPr sz="1400">
                <a:latin typeface="Arial"/>
                <a:ea typeface="Arial"/>
                <a:cs typeface="Arial"/>
                <a:sym typeface="Arial"/>
              </a:rPr>
              <a:t> años.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defRPr sz="1400">
                <a:solidFill>
                  <a:srgbClr val="123D5D"/>
                </a:solidFill>
                <a:latin typeface="Arial"/>
                <a:ea typeface="Arial"/>
                <a:cs typeface="Arial"/>
                <a:sym typeface="Arial"/>
              </a:defRPr>
            </a:pPr>
            <a:r>
              <a:rPr b="1"/>
              <a:t>Padres, Madres, Cuidadores </a:t>
            </a:r>
            <a:r>
              <a:t>y </a:t>
            </a:r>
            <a:r>
              <a:rPr b="1"/>
              <a:t>Crianza </a:t>
            </a:r>
            <a:r>
              <a:t>incluye a todos los cuidadores responsables del bienestar de tu niño o niña. Los cuidadores incluyen a padres no biológicos como tíos, hermanos, primos, padres adoptivos.</a:t>
            </a:r>
            <a:endParaRPr>
              <a:solidFill>
                <a:srgbClr val="123D5D"/>
              </a:solidFill>
            </a:endParaRPr>
          </a:p>
        </p:txBody>
      </p:sp>
      <p:pic>
        <p:nvPicPr>
          <p:cNvPr id="412" name="Google Shape;412;p5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762" name="Shape 1762"/>
        <p:cNvGrpSpPr/>
        <p:nvPr/>
      </p:nvGrpSpPr>
      <p:grpSpPr>
        <a:xfrm>
          <a:off x="0" y="0"/>
          <a:ext cx="0" cy="0"/>
          <a:chOff x="0" y="0"/>
          <a:chExt cx="0" cy="0"/>
        </a:xfrm>
      </p:grpSpPr>
      <p:sp>
        <p:nvSpPr>
          <p:cNvPr id="1763" name="Google Shape;1763;p18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767" name="Shape 1767"/>
        <p:cNvGrpSpPr/>
        <p:nvPr/>
      </p:nvGrpSpPr>
      <p:grpSpPr>
        <a:xfrm>
          <a:off x="0" y="0"/>
          <a:ext cx="0" cy="0"/>
          <a:chOff x="0" y="0"/>
          <a:chExt cx="0" cy="0"/>
        </a:xfrm>
      </p:grpSpPr>
      <p:sp>
        <p:nvSpPr>
          <p:cNvPr id="1768" name="Google Shape;1768;p18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Ejercicio de Amabilidad y Cariño</a:t>
            </a:r>
            <a:endParaRPr b="1" sz="4400">
              <a:solidFill>
                <a:schemeClr val="lt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772" name="Shape 1772"/>
        <p:cNvGrpSpPr/>
        <p:nvPr/>
      </p:nvGrpSpPr>
      <p:grpSpPr>
        <a:xfrm>
          <a:off x="0" y="0"/>
          <a:ext cx="0" cy="0"/>
          <a:chOff x="0" y="0"/>
          <a:chExt cx="0" cy="0"/>
        </a:xfrm>
      </p:grpSpPr>
      <p:sp>
        <p:nvSpPr>
          <p:cNvPr id="1773" name="Google Shape;1773;p18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Círculo de Agradecimiento</a:t>
            </a:r>
            <a:endParaRPr b="1" sz="4400">
              <a:solidFill>
                <a:schemeClr val="lt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85"/>
          <p:cNvSpPr txBox="1"/>
          <p:nvPr/>
        </p:nvSpPr>
        <p:spPr>
          <a:xfrm>
            <a:off x="297300" y="790125"/>
            <a:ext cx="8549400" cy="229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Siguientes pasos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certificado por completar la capacitación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correo electrónico con el enlace para la App del Facilitador y para el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1000"/>
              </a:spcAft>
              <a:buClr>
                <a:srgbClr val="113D5C"/>
              </a:buClr>
              <a:buSzPts val="1700"/>
              <a:buFont typeface="Noto Sans"/>
              <a:buChar char="●"/>
              <a:defRPr sz="1700">
                <a:solidFill>
                  <a:srgbClr val="113D5C"/>
                </a:solidFill>
                <a:latin typeface="Noto Sans"/>
                <a:ea typeface="Noto Sans"/>
                <a:cs typeface="Noto Sans"/>
                <a:sym typeface="Noto Sans"/>
              </a:defRPr>
            </a:pPr>
            <a:r>
              <a:t>Dirigirás la sesión de integración e informarás sobre la asistencia a la sesión de integración </a:t>
            </a:r>
            <a:endParaRPr sz="1700">
              <a:solidFill>
                <a:srgbClr val="113D5C"/>
              </a:solidFill>
              <a:latin typeface="Noto Sans"/>
              <a:ea typeface="Noto Sans"/>
              <a:cs typeface="Noto Sans"/>
              <a:sym typeface="Noto Sans"/>
            </a:endParaRPr>
          </a:p>
        </p:txBody>
      </p:sp>
      <p:sp>
        <p:nvSpPr>
          <p:cNvPr id="1779" name="Google Shape;1779;p18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80" name="Google Shape;1780;p18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pic>
        <p:nvPicPr>
          <p:cNvPr id="1785" name="Google Shape;1785;p1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786" name="Google Shape;1786;p18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¡GRACIAS!</a:t>
            </a:r>
            <a:endParaRPr b="1" i="0" sz="2300" u="none" cap="none" strike="noStrike">
              <a:solidFill>
                <a:srgbClr val="0B4060"/>
              </a:solidFill>
              <a:latin typeface="Noto Sans"/>
              <a:ea typeface="Noto Sans"/>
              <a:cs typeface="Noto Sans"/>
              <a:sym typeface="Noto Sans"/>
            </a:endParaRPr>
          </a:p>
        </p:txBody>
      </p:sp>
      <p:pic>
        <p:nvPicPr>
          <p:cNvPr id="1787" name="Google Shape;1787;p1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788" name="Google Shape;1788;p1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8" name="Google Shape;418;p5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419" name="Google Shape;419;p57"/>
          <p:cNvSpPr txBox="1"/>
          <p:nvPr/>
        </p:nvSpPr>
        <p:spPr>
          <a:xfrm>
            <a:off x="286225" y="1122475"/>
            <a:ext cx="4768500" cy="3471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t>¿Qué hace que Crianza con Conciencia+ sea un programa único?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t>Programa híbrido e innovador que utiliza </a:t>
            </a:r>
            <a:endParaRPr>
              <a:solidFill>
                <a:srgbClr val="123D5D"/>
              </a:solidFill>
            </a:endParaRPr>
          </a:p>
          <a:p>
            <a:pPr indent="-317500" lvl="1" marL="914400" marR="0" rtl="0" algn="l">
              <a:lnSpc>
                <a:spcPct val="150000"/>
              </a:lnSpc>
              <a:spcBef>
                <a:spcPts val="0"/>
              </a:spcBef>
              <a:spcAft>
                <a:spcPts val="0"/>
              </a:spcAft>
              <a:buClr>
                <a:srgbClr val="123D5D"/>
              </a:buClr>
              <a:buSzPts val="1400"/>
              <a:buFont typeface="Arial"/>
              <a:buChar char="○"/>
              <a:defRPr>
                <a:solidFill>
                  <a:srgbClr val="123D5D"/>
                </a:solidFill>
              </a:defRPr>
            </a:pPr>
            <a:r>
              <a:t>WhatsApp to support parents and caregivers simple digital tools like WhatsApp to support parents and caregivers.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 un esfuerzo colaborativo entre Parenting for Lifelong Health, el Instituto Nacional de Psiquiatría, la UNICEF y ¡TÚ!</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Está respaldado por investigación y les proporciona a los padres, madres y cuidadores, estrategias basadas en evidencia para educar a sus niños, niñas y adolescentes.</a:t>
            </a:r>
            <a:endParaRPr>
              <a:solidFill>
                <a:srgbClr val="123D5D"/>
              </a:solidFill>
            </a:endParaRPr>
          </a:p>
        </p:txBody>
      </p:sp>
      <p:pic>
        <p:nvPicPr>
          <p:cNvPr id="420" name="Google Shape;420;p5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6" name="Google Shape;426;p5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pPr>
            <a:r>
              <a:t>Acerca de Crianza con Conciencia+</a:t>
            </a:r>
            <a:endParaRPr b="0" i="0" sz="2400" u="none" cap="none" strike="noStrike">
              <a:solidFill>
                <a:schemeClr val="lt1"/>
              </a:solidFill>
              <a:latin typeface="Arial"/>
              <a:ea typeface="Arial"/>
              <a:cs typeface="Arial"/>
              <a:sym typeface="Arial"/>
            </a:endParaRPr>
          </a:p>
        </p:txBody>
      </p:sp>
      <p:sp>
        <p:nvSpPr>
          <p:cNvPr id="427" name="Google Shape;427;p5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Pregunta de Referencia</a:t>
            </a:r>
            <a:endParaRPr b="0" i="0" sz="1100" u="none" cap="none" strike="noStrike">
              <a:solidFill>
                <a:schemeClr val="lt1"/>
              </a:solidFill>
              <a:latin typeface="Arial"/>
              <a:ea typeface="Arial"/>
              <a:cs typeface="Arial"/>
              <a:sym typeface="Arial"/>
            </a:endParaRPr>
          </a:p>
        </p:txBody>
      </p:sp>
      <p:sp>
        <p:nvSpPr>
          <p:cNvPr id="428" name="Google Shape;428;p58"/>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29" name="Google Shape;429;p5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5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1" name="Google Shape;431;p58"/>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32" name="Google Shape;432;p58"/>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Sesión presencial de integración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33" name="Google Shape;433;p58"/>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34" name="Google Shape;434;p58"/>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Aprendiendo a través de </a:t>
            </a:r>
            <a:r>
              <a:t> Crianza con Conciencia+ Chatbot en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5" name="Google Shape;435;p58"/>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36" name="Google Shape;436;p58"/>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Apoyo en un Grupo de WhatsApp </a:t>
            </a:r>
            <a:r>
              <a:rPr i="1"/>
              <a:t>separado</a:t>
            </a:r>
            <a:r>
              <a:t> y moderado por un Facilitador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2" name="Google Shape;442;p5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443" name="Google Shape;443;p5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44" name="Google Shape;444;p59"/>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pPr>
            <a:r>
              <a:t>Curso Básico: Mejorar mi relación con mi niña, niño o adolescente (5 días)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pPr>
            <a:r>
              <a:t>Todos los días recibirás estrategias de crianza a través del chat automatizado de WhatsApp que te ayudarán a mejorar la relación con tu niño, niña o adolescente.</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¡Solo te tomará 5 minutos al día!</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pPr>
            <a:r>
              <a:rPr>
                <a:latin typeface="Arial"/>
                <a:ea typeface="Arial"/>
                <a:cs typeface="Arial"/>
                <a:sym typeface="Arial"/>
              </a:rPr>
              <a:t>Este curso contiene 5 </a:t>
            </a:r>
            <a:r>
              <a:t>sesiones</a:t>
            </a:r>
            <a:r>
              <a:rPr>
                <a:latin typeface="Arial"/>
                <a:ea typeface="Arial"/>
                <a:cs typeface="Arial"/>
                <a:sym typeface="Arial"/>
              </a:rPr>
              <a:t> (una por día) sobre cómo mejorar la relación con tu niño, niña o adolescente</a:t>
            </a:r>
            <a:endParaRPr b="0" i="0" sz="1500" u="none" cap="none" strike="noStrike">
              <a:solidFill>
                <a:srgbClr val="123D5D"/>
              </a:solidFill>
              <a:latin typeface="Arial"/>
              <a:ea typeface="Arial"/>
              <a:cs typeface="Arial"/>
              <a:sym typeface="Arial"/>
            </a:endParaRPr>
          </a:p>
        </p:txBody>
      </p:sp>
      <p:sp>
        <p:nvSpPr>
          <p:cNvPr id="445" name="Google Shape;445;p59"/>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46" name="Google Shape;446;p59"/>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47" name="Google Shape;447;p59"/>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 Crianza con Conciencia+ Chatbot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0"/>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53" name="Google Shape;453;p6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Curso Básico: Mejorar mi relación con mi niña, niño o adolescente</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54" name="Google Shape;454;p60"/>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55" name="Google Shape;455;p60"/>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1: Pasar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6" name="Google Shape;456;p60"/>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57" name="Google Shape;457;p60"/>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2: Dar Reconocimiento y Halagar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8" name="Google Shape;458;p60"/>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59" name="Google Shape;459;p60"/>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3: Crear una Rutina para el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60" name="Google Shape;460;p60"/>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Crear confianza, respeto y una relación positiva entre tú y tu niño, niña o adolescente</a:t>
            </a:r>
            <a:endParaRPr sz="1000" u="none" cap="none" strike="noStrike">
              <a:solidFill>
                <a:srgbClr val="0B4060"/>
              </a:solidFill>
              <a:highlight>
                <a:schemeClr val="lt1"/>
              </a:highlight>
              <a:latin typeface="Noto Sans"/>
              <a:ea typeface="Noto Sans"/>
              <a:cs typeface="Noto Sans"/>
              <a:sym typeface="Noto Sans"/>
            </a:endParaRPr>
          </a:p>
        </p:txBody>
      </p:sp>
      <p:sp>
        <p:nvSpPr>
          <p:cNvPr id="461" name="Google Shape;461;p60"/>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Hacer que tu niño, niña o adolescente quiera comportarse de la manera esperada con mayor frecuencia</a:t>
            </a:r>
            <a:endParaRPr sz="1000" u="none" cap="none" strike="noStrike">
              <a:solidFill>
                <a:srgbClr val="0B4060"/>
              </a:solidFill>
              <a:highlight>
                <a:schemeClr val="lt1"/>
              </a:highlight>
              <a:latin typeface="Noto Sans"/>
              <a:ea typeface="Noto Sans"/>
              <a:cs typeface="Noto Sans"/>
              <a:sym typeface="Noto Sans"/>
            </a:endParaRPr>
          </a:p>
        </p:txBody>
      </p:sp>
      <p:sp>
        <p:nvSpPr>
          <p:cNvPr id="462" name="Google Shape;462;p60"/>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que tu niño, niña o adolescente sienta más seguridad, protección y ganas de cooperar</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1"/>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68" name="Google Shape;468;p61"/>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69" name="Google Shape;469;p61"/>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4: Identificar Emociones y Sentimientos durante el Tiempo Uno a Uno</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70" name="Google Shape;470;p61"/>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71" name="Google Shape;471;p61"/>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5: Mantener la Calma Cuando Haya Estrés</a:t>
            </a:r>
            <a:endParaRPr b="0" i="0" sz="1900" u="none" cap="none" strike="noStrike">
              <a:solidFill>
                <a:srgbClr val="123D5D"/>
              </a:solidFill>
              <a:latin typeface="Delicious Handrawn"/>
              <a:ea typeface="Delicious Handrawn"/>
              <a:cs typeface="Delicious Handrawn"/>
              <a:sym typeface="Delicious Handrawn"/>
            </a:endParaRPr>
          </a:p>
        </p:txBody>
      </p:sp>
      <p:sp>
        <p:nvSpPr>
          <p:cNvPr id="472" name="Google Shape;472;p61"/>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¡¡Al finalizar los 5 días </a:t>
            </a:r>
            <a:r>
              <a:t>tú</a:t>
            </a:r>
            <a:r>
              <a:rPr>
                <a:latin typeface="Arial"/>
                <a:ea typeface="Arial"/>
                <a:cs typeface="Arial"/>
                <a:sym typeface="Arial"/>
              </a:rPr>
              <a:t>recibirás </a:t>
            </a:r>
            <a:r>
              <a:t>un reconocimiento de crianza positiva!!</a:t>
            </a:r>
            <a:endParaRPr b="1" i="0" sz="1600" u="none" cap="none" strike="noStrike">
              <a:solidFill>
                <a:srgbClr val="00969B"/>
              </a:solidFill>
              <a:latin typeface="Arial"/>
              <a:ea typeface="Arial"/>
              <a:cs typeface="Arial"/>
              <a:sym typeface="Arial"/>
            </a:endParaRPr>
          </a:p>
        </p:txBody>
      </p:sp>
      <p:sp>
        <p:nvSpPr>
          <p:cNvPr id="473" name="Google Shape;473;p61"/>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tu niña, niño o adolescente a aprender a expresarse</a:t>
            </a:r>
            <a:endParaRPr sz="1000" u="none" cap="none" strike="noStrike">
              <a:solidFill>
                <a:srgbClr val="0B4060"/>
              </a:solidFill>
              <a:highlight>
                <a:schemeClr val="lt1"/>
              </a:highlight>
              <a:latin typeface="Noto Sans"/>
              <a:ea typeface="Noto Sans"/>
              <a:cs typeface="Noto Sans"/>
              <a:sym typeface="Noto Sans"/>
            </a:endParaRPr>
          </a:p>
        </p:txBody>
      </p:sp>
      <p:sp>
        <p:nvSpPr>
          <p:cNvPr id="474" name="Google Shape;474;p61"/>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Controlar tu enojo al enfrentarte a situaciones de crianza estresantes </a:t>
            </a:r>
            <a:endParaRPr sz="1000" u="none" cap="none" strike="noStrike">
              <a:solidFill>
                <a:srgbClr val="0B4060"/>
              </a:solidFill>
              <a:highlight>
                <a:schemeClr val="lt1"/>
              </a:highlight>
              <a:latin typeface="Noto Sans"/>
              <a:ea typeface="Noto Sans"/>
              <a:cs typeface="Noto Sans"/>
              <a:sym typeface="Noto Sans"/>
            </a:endParaRPr>
          </a:p>
        </p:txBody>
      </p:sp>
      <p:sp>
        <p:nvSpPr>
          <p:cNvPr id="475" name="Google Shape;475;p61"/>
          <p:cNvSpPr txBox="1"/>
          <p:nvPr/>
        </p:nvSpPr>
        <p:spPr>
          <a:xfrm>
            <a:off x="1145988" y="45147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defRPr b="1" sz="2400">
                <a:solidFill>
                  <a:srgbClr val="FFFFFF"/>
                </a:solidFill>
                <a:highlight>
                  <a:srgbClr val="0E3A5A"/>
                </a:highlight>
                <a:latin typeface="Delicious Handrawn"/>
                <a:ea typeface="Delicious Handrawn"/>
                <a:cs typeface="Delicious Handrawn"/>
                <a:sym typeface="Delicious Handrawn"/>
              </a:defRPr>
            </a:pPr>
            <a:r>
              <a:t>Curso Básico: Mejorar mi relación con mi niña, niño o adolescente</a:t>
            </a:r>
            <a:endParaRPr i="0" sz="2400" u="none" cap="none" strike="noStrike">
              <a:solidFill>
                <a:srgbClr val="FFFFFF"/>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272" name="Shape 272"/>
        <p:cNvGrpSpPr/>
        <p:nvPr/>
      </p:nvGrpSpPr>
      <p:grpSpPr>
        <a:xfrm>
          <a:off x="0" y="0"/>
          <a:ext cx="0" cy="0"/>
          <a:chOff x="0" y="0"/>
          <a:chExt cx="0" cy="0"/>
        </a:xfrm>
      </p:grpSpPr>
      <p:sp>
        <p:nvSpPr>
          <p:cNvPr id="273" name="Google Shape;273;p44"/>
          <p:cNvSpPr txBox="1"/>
          <p:nvPr/>
        </p:nvSpPr>
        <p:spPr>
          <a:xfrm>
            <a:off x="363550" y="2326650"/>
            <a:ext cx="83589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pPr>
            <a:r>
              <a:t>Módulo 1: </a:t>
            </a:r>
            <a:endParaRPr b="1" sz="5000">
              <a:solidFill>
                <a:schemeClr val="lt1"/>
              </a:solidFill>
              <a:latin typeface="Delicious Handrawn"/>
              <a:ea typeface="Delicious Handrawn"/>
              <a:cs typeface="Delicious Handrawn"/>
              <a:sym typeface="Delicious Handrawn"/>
            </a:endParaRPr>
          </a:p>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pPr>
            <a:r>
              <a:t>Introducción a Crianza con Conciencia+</a:t>
            </a:r>
            <a:endParaRPr b="1" sz="5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81" name="Google Shape;481;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482" name="Google Shape;482;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83" name="Google Shape;483;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84" name="Google Shape;484;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85" name="Google Shape;485;p62"/>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 Crianza con Conciencia+ Chatbot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86" name="Google Shape;486;p62"/>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487" name="Google Shape;487;p62"/>
          <p:cNvCxnSpPr>
            <a:endCxn id="488"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88" name="Google Shape;488;p62"/>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5 Sesiones Diarias sobre cómo mejorar tu relación con tu niña, niño o adolescente</a:t>
            </a:r>
            <a:endParaRPr>
              <a:solidFill>
                <a:schemeClr val="dk2"/>
              </a:solidFill>
            </a:endParaRPr>
          </a:p>
        </p:txBody>
      </p:sp>
      <p:sp>
        <p:nvSpPr>
          <p:cNvPr id="489" name="Google Shape;489;p62"/>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Actividades lúdicas para hacer con tu niña, niño o adolescente al final de cada sesión</a:t>
            </a:r>
            <a:endParaRPr>
              <a:solidFill>
                <a:srgbClr val="00969B"/>
              </a:solidFill>
            </a:endParaRPr>
          </a:p>
        </p:txBody>
      </p:sp>
      <p:sp>
        <p:nvSpPr>
          <p:cNvPr id="490" name="Google Shape;490;p62"/>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Recursos, en caso de necesitar apoyo para cuestiones de salud mental, violencia, violencia sexual o abuso de sustancias (Escribe AYUDA)</a:t>
            </a:r>
            <a:endParaRPr>
              <a:solidFill>
                <a:srgbClr val="00969B"/>
              </a:solidFill>
            </a:endParaRPr>
          </a:p>
        </p:txBody>
      </p:sp>
      <p:cxnSp>
        <p:nvCxnSpPr>
          <p:cNvPr id="491" name="Google Shape;491;p62"/>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92" name="Google Shape;492;p62"/>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98" name="Google Shape;498;p63"/>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Participarás en sesiones de chat de WhatsApp y aprenderás a cuidar de tu salud mental para apoyarte a ti mismo y a tus familias.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También puedes compartir tus propias experiencias relacionadas con las sesiones ofrecidas a través del chatbot Crianza con Conciencia+.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pPr>
            <a:r>
              <a:t>Habrá tres sesiones de chat:</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Después de la sesión de integración:</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Bienvenida y presentaciones.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3:</a:t>
            </a:r>
            <a:r>
              <a:rPr sz="1700">
                <a:solidFill>
                  <a:schemeClr val="dk1"/>
                </a:solidFill>
                <a:latin typeface="Delicious Handrawn"/>
                <a:ea typeface="Delicious Handrawn"/>
                <a:cs typeface="Delicious Handrawn"/>
                <a:sym typeface="Delicious Handrawn"/>
              </a:rPr>
              <a:t> </a:t>
            </a:r>
            <a:r>
              <a:rPr sz="1200">
                <a:solidFill>
                  <a:schemeClr val="dk1"/>
                </a:solidFill>
              </a:rPr>
              <a:t> Diálogo Interno: Sesión de chat de WhatsApp sobre el diálogo Interno y el estrés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5:</a:t>
            </a:r>
            <a:r>
              <a:rPr sz="1200">
                <a:solidFill>
                  <a:srgbClr val="00969B"/>
                </a:solidFill>
                <a:latin typeface="Arial"/>
                <a:ea typeface="Arial"/>
                <a:cs typeface="Arial"/>
                <a:sym typeface="Arial"/>
              </a:rPr>
              <a:t> </a:t>
            </a:r>
            <a:r>
              <a:rPr sz="1200">
                <a:solidFill>
                  <a:schemeClr val="dk1"/>
                </a:solidFill>
              </a:rPr>
              <a:t>Despedida</a:t>
            </a:r>
            <a:r>
              <a:rPr sz="1200">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99" name="Google Shape;499;p63"/>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00" name="Google Shape;500;p63"/>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501" name="Google Shape;501;p63"/>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Apoyo en un Grupo de WhatsApp </a:t>
            </a:r>
            <a:r>
              <a:rPr i="1"/>
              <a:t>separado</a:t>
            </a:r>
            <a:r>
              <a:t> y moderado por un Facilitador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02" name="Google Shape;502;p63"/>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3" name="Google Shape;503;p6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9" name="Google Shape;509;p64"/>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 los Padres, Madres y Cuidadores</a:t>
            </a:r>
            <a:endParaRPr b="1" i="0" sz="1400" u="none" cap="none" strike="noStrike">
              <a:solidFill>
                <a:srgbClr val="000000"/>
              </a:solidFill>
            </a:endParaRPr>
          </a:p>
        </p:txBody>
      </p:sp>
      <p:sp>
        <p:nvSpPr>
          <p:cNvPr id="510" name="Google Shape;510;p64"/>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Día 1: </a:t>
            </a:r>
            <a:r>
              <a:t>¡Estás aquí!</a:t>
            </a:r>
            <a:endParaRPr b="0" i="0" sz="1400" u="none" cap="none" strike="noStrike">
              <a:solidFill>
                <a:schemeClr val="lt1"/>
              </a:solidFill>
              <a:latin typeface="Arial"/>
              <a:ea typeface="Arial"/>
              <a:cs typeface="Arial"/>
              <a:sym typeface="Arial"/>
            </a:endParaRPr>
          </a:p>
        </p:txBody>
      </p:sp>
      <p:sp>
        <p:nvSpPr>
          <p:cNvPr id="511" name="Google Shape;511;p64"/>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2</a:t>
            </a:r>
            <a:endParaRPr b="0" i="0" sz="1400" u="none" cap="none" strike="noStrike">
              <a:solidFill>
                <a:srgbClr val="0C3F62"/>
              </a:solidFill>
              <a:latin typeface="Arial"/>
              <a:ea typeface="Arial"/>
              <a:cs typeface="Arial"/>
              <a:sym typeface="Arial"/>
            </a:endParaRPr>
          </a:p>
        </p:txBody>
      </p:sp>
      <p:sp>
        <p:nvSpPr>
          <p:cNvPr id="512" name="Google Shape;512;p64"/>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3</a:t>
            </a:r>
            <a:endParaRPr b="0" i="0" sz="1400" u="none" cap="none" strike="noStrike">
              <a:solidFill>
                <a:schemeClr val="lt1"/>
              </a:solidFill>
              <a:latin typeface="Arial"/>
              <a:ea typeface="Arial"/>
              <a:cs typeface="Arial"/>
              <a:sym typeface="Arial"/>
            </a:endParaRPr>
          </a:p>
        </p:txBody>
      </p:sp>
      <p:sp>
        <p:nvSpPr>
          <p:cNvPr id="513" name="Google Shape;513;p64"/>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4</a:t>
            </a:r>
            <a:endParaRPr b="0" i="0" sz="1400" u="none" cap="none" strike="noStrike">
              <a:solidFill>
                <a:srgbClr val="0C3F62"/>
              </a:solidFill>
              <a:latin typeface="Arial"/>
              <a:ea typeface="Arial"/>
              <a:cs typeface="Arial"/>
              <a:sym typeface="Arial"/>
            </a:endParaRPr>
          </a:p>
        </p:txBody>
      </p:sp>
      <p:sp>
        <p:nvSpPr>
          <p:cNvPr id="514" name="Google Shape;514;p64"/>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5</a:t>
            </a:r>
            <a:endParaRPr b="0" i="0" sz="1400" u="none" cap="none" strike="noStrike">
              <a:solidFill>
                <a:schemeClr val="lt1"/>
              </a:solidFill>
              <a:latin typeface="Arial"/>
              <a:ea typeface="Arial"/>
              <a:cs typeface="Arial"/>
              <a:sym typeface="Arial"/>
            </a:endParaRPr>
          </a:p>
        </p:txBody>
      </p:sp>
      <p:pic>
        <p:nvPicPr>
          <p:cNvPr id="515" name="Google Shape;515;p64"/>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16" name="Google Shape;516;p64"/>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1: </a:t>
            </a:r>
            <a:r>
              <a:t>Pasar Tiempo Uno a Uno</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17" name="Google Shape;517;p64"/>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2: </a:t>
            </a:r>
            <a:r>
              <a:t>Dar Reconocimiento y Halagar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518" name="Google Shape;518;p64"/>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3: </a:t>
            </a:r>
            <a:r>
              <a:t>Crear una Rutina para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519" name="Google Shape;519;p64"/>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4: </a:t>
            </a:r>
            <a:r>
              <a:t>Identificar Emociones y Sentimientos durante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20" name="Google Shape;520;p64"/>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5: </a:t>
            </a:r>
            <a:r>
              <a:t>Mantener la Calma Cuando Haya Estrés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521" name="Google Shape;521;p64"/>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de Cierre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522" name="Google Shape;522;p64"/>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sobre el Diálogo Interno (15 min) </a:t>
            </a:r>
            <a:endParaRPr i="0" sz="1300" u="none" cap="none" strike="noStrike">
              <a:solidFill>
                <a:srgbClr val="000000"/>
              </a:solidFill>
              <a:latin typeface="Noto Sans"/>
              <a:ea typeface="Noto Sans"/>
              <a:cs typeface="Noto Sans"/>
              <a:sym typeface="Noto Sans"/>
            </a:endParaRPr>
          </a:p>
        </p:txBody>
      </p:sp>
      <p:sp>
        <p:nvSpPr>
          <p:cNvPr id="523" name="Google Shape;523;p64"/>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Sesión de Integración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horas)</a:t>
            </a:r>
            <a:endParaRPr i="0" sz="1300" u="none" cap="none" strike="noStrike">
              <a:solidFill>
                <a:srgbClr val="000000"/>
              </a:solidFill>
              <a:latin typeface="Noto Sans"/>
              <a:ea typeface="Noto Sans"/>
              <a:cs typeface="Noto Sans"/>
              <a:sym typeface="Noto Sans"/>
            </a:endParaRPr>
          </a:p>
        </p:txBody>
      </p:sp>
      <p:sp>
        <p:nvSpPr>
          <p:cNvPr id="524" name="Google Shape;524;p64"/>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t>Sesión </a:t>
            </a:r>
            <a:r>
              <a:rPr>
                <a:latin typeface="Arial"/>
                <a:ea typeface="Arial"/>
                <a:cs typeface="Arial"/>
                <a:sym typeface="Arial"/>
              </a:rPr>
              <a:t>Presencial</a:t>
            </a:r>
            <a:r>
              <a:t> </a:t>
            </a:r>
            <a:endParaRPr b="0" i="0" sz="1400" u="none" cap="none" strike="noStrike">
              <a:solidFill>
                <a:schemeClr val="accent5"/>
              </a:solidFill>
              <a:latin typeface="Arial"/>
              <a:ea typeface="Arial"/>
              <a:cs typeface="Arial"/>
              <a:sym typeface="Arial"/>
            </a:endParaRPr>
          </a:p>
        </p:txBody>
      </p:sp>
      <p:sp>
        <p:nvSpPr>
          <p:cNvPr id="525" name="Google Shape;525;p64"/>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Sesiones en el Chatbot de Crianza con Conciencia+</a:t>
            </a:r>
            <a:endParaRPr i="0" sz="1400" u="none" cap="none" strike="noStrike">
              <a:solidFill>
                <a:srgbClr val="000000"/>
              </a:solidFill>
            </a:endParaRPr>
          </a:p>
        </p:txBody>
      </p:sp>
      <p:sp>
        <p:nvSpPr>
          <p:cNvPr id="526" name="Google Shape;526;p64"/>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Discusión en el Grupo de Apoyo de WhatsApp moderado por el Facilitador</a:t>
            </a:r>
            <a:endParaRPr b="0" i="0" sz="1400" u="none" cap="none" strike="noStrike">
              <a:solidFill>
                <a:srgbClr val="000000"/>
              </a:solidFill>
              <a:latin typeface="Arial"/>
              <a:ea typeface="Arial"/>
              <a:cs typeface="Arial"/>
              <a:sym typeface="Arial"/>
            </a:endParaRPr>
          </a:p>
        </p:txBody>
      </p:sp>
      <p:grpSp>
        <p:nvGrpSpPr>
          <p:cNvPr id="527" name="Google Shape;527;p64"/>
          <p:cNvGrpSpPr/>
          <p:nvPr/>
        </p:nvGrpSpPr>
        <p:grpSpPr>
          <a:xfrm>
            <a:off x="258215" y="857444"/>
            <a:ext cx="372300" cy="372300"/>
            <a:chOff x="6166865" y="140342"/>
            <a:chExt cx="372300" cy="372300"/>
          </a:xfrm>
        </p:grpSpPr>
        <p:sp>
          <p:nvSpPr>
            <p:cNvPr id="528" name="Google Shape;528;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29" name="Google Shape;529;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0" name="Google Shape;530;p64"/>
          <p:cNvGrpSpPr/>
          <p:nvPr/>
        </p:nvGrpSpPr>
        <p:grpSpPr>
          <a:xfrm>
            <a:off x="3035896" y="857444"/>
            <a:ext cx="372300" cy="372300"/>
            <a:chOff x="6172071" y="582117"/>
            <a:chExt cx="372300" cy="372300"/>
          </a:xfrm>
        </p:grpSpPr>
        <p:sp>
          <p:nvSpPr>
            <p:cNvPr id="531" name="Google Shape;531;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2" name="Google Shape;532;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33" name="Google Shape;533;p64"/>
          <p:cNvGrpSpPr/>
          <p:nvPr/>
        </p:nvGrpSpPr>
        <p:grpSpPr>
          <a:xfrm>
            <a:off x="5978865" y="857444"/>
            <a:ext cx="372300" cy="372300"/>
            <a:chOff x="6192365" y="1173617"/>
            <a:chExt cx="372300" cy="372300"/>
          </a:xfrm>
        </p:grpSpPr>
        <p:sp>
          <p:nvSpPr>
            <p:cNvPr id="534" name="Google Shape;534;p64"/>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5" name="Google Shape;535;p64"/>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536" name="Google Shape;536;p64"/>
          <p:cNvGrpSpPr/>
          <p:nvPr/>
        </p:nvGrpSpPr>
        <p:grpSpPr>
          <a:xfrm>
            <a:off x="753603" y="1739554"/>
            <a:ext cx="372300" cy="372300"/>
            <a:chOff x="6166865" y="140342"/>
            <a:chExt cx="372300" cy="372300"/>
          </a:xfrm>
        </p:grpSpPr>
        <p:sp>
          <p:nvSpPr>
            <p:cNvPr id="537" name="Google Shape;537;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8" name="Google Shape;538;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9" name="Google Shape;539;p64"/>
          <p:cNvGrpSpPr/>
          <p:nvPr/>
        </p:nvGrpSpPr>
        <p:grpSpPr>
          <a:xfrm>
            <a:off x="2615796" y="2614398"/>
            <a:ext cx="372300" cy="372300"/>
            <a:chOff x="6172071" y="582117"/>
            <a:chExt cx="372300" cy="372300"/>
          </a:xfrm>
        </p:grpSpPr>
        <p:sp>
          <p:nvSpPr>
            <p:cNvPr id="540" name="Google Shape;540;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1" name="Google Shape;541;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2" name="Google Shape;542;p64"/>
          <p:cNvGrpSpPr/>
          <p:nvPr/>
        </p:nvGrpSpPr>
        <p:grpSpPr>
          <a:xfrm>
            <a:off x="4349734" y="2614398"/>
            <a:ext cx="372300" cy="372300"/>
            <a:chOff x="6172071" y="582117"/>
            <a:chExt cx="372300" cy="372300"/>
          </a:xfrm>
        </p:grpSpPr>
        <p:sp>
          <p:nvSpPr>
            <p:cNvPr id="543" name="Google Shape;543;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4" name="Google Shape;544;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5" name="Google Shape;545;p64"/>
          <p:cNvGrpSpPr/>
          <p:nvPr/>
        </p:nvGrpSpPr>
        <p:grpSpPr>
          <a:xfrm>
            <a:off x="6144559" y="2614398"/>
            <a:ext cx="372300" cy="372300"/>
            <a:chOff x="6172071" y="582117"/>
            <a:chExt cx="372300" cy="372300"/>
          </a:xfrm>
        </p:grpSpPr>
        <p:sp>
          <p:nvSpPr>
            <p:cNvPr id="546" name="Google Shape;546;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7" name="Google Shape;547;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8" name="Google Shape;548;p64"/>
          <p:cNvGrpSpPr/>
          <p:nvPr/>
        </p:nvGrpSpPr>
        <p:grpSpPr>
          <a:xfrm>
            <a:off x="743708" y="2614380"/>
            <a:ext cx="372300" cy="372300"/>
            <a:chOff x="6172071" y="582117"/>
            <a:chExt cx="372300" cy="372300"/>
          </a:xfrm>
        </p:grpSpPr>
        <p:sp>
          <p:nvSpPr>
            <p:cNvPr id="549" name="Google Shape;549;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0" name="Google Shape;550;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1" name="Google Shape;551;p64"/>
          <p:cNvGrpSpPr/>
          <p:nvPr/>
        </p:nvGrpSpPr>
        <p:grpSpPr>
          <a:xfrm>
            <a:off x="7955759" y="2614398"/>
            <a:ext cx="372300" cy="372300"/>
            <a:chOff x="6172071" y="582117"/>
            <a:chExt cx="372300" cy="372300"/>
          </a:xfrm>
        </p:grpSpPr>
        <p:sp>
          <p:nvSpPr>
            <p:cNvPr id="552" name="Google Shape;552;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3" name="Google Shape;553;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4" name="Google Shape;554;p64"/>
          <p:cNvGrpSpPr/>
          <p:nvPr/>
        </p:nvGrpSpPr>
        <p:grpSpPr>
          <a:xfrm>
            <a:off x="4385852" y="3885373"/>
            <a:ext cx="372300" cy="372300"/>
            <a:chOff x="6192365" y="1098867"/>
            <a:chExt cx="372300" cy="372300"/>
          </a:xfrm>
        </p:grpSpPr>
        <p:sp>
          <p:nvSpPr>
            <p:cNvPr id="555" name="Google Shape;555;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6" name="Google Shape;556;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557" name="Google Shape;557;p64"/>
          <p:cNvGrpSpPr/>
          <p:nvPr/>
        </p:nvGrpSpPr>
        <p:grpSpPr>
          <a:xfrm>
            <a:off x="7991828" y="3885373"/>
            <a:ext cx="372300" cy="372300"/>
            <a:chOff x="6192365" y="1098867"/>
            <a:chExt cx="372300" cy="372300"/>
          </a:xfrm>
        </p:grpSpPr>
        <p:sp>
          <p:nvSpPr>
            <p:cNvPr id="558" name="Google Shape;558;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9" name="Google Shape;559;p64"/>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560" name="Google Shape;560;p64"/>
          <p:cNvGrpSpPr/>
          <p:nvPr/>
        </p:nvGrpSpPr>
        <p:grpSpPr>
          <a:xfrm>
            <a:off x="779877" y="3885373"/>
            <a:ext cx="372300" cy="372300"/>
            <a:chOff x="6192365" y="1098867"/>
            <a:chExt cx="372300" cy="372300"/>
          </a:xfrm>
        </p:grpSpPr>
        <p:sp>
          <p:nvSpPr>
            <p:cNvPr id="561" name="Google Shape;561;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62" name="Google Shape;562;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563" name="Google Shape;563;p64"/>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Bienvenida y Presentaciones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564" name="Google Shape;564;p64"/>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64"/>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64"/>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64"/>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5"/>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73" name="Google Shape;573;p65"/>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del Facilitador</a:t>
            </a:r>
            <a:endParaRPr b="1" i="0" sz="1400" u="none" cap="none" strike="noStrike">
              <a:solidFill>
                <a:srgbClr val="000000"/>
              </a:solidFill>
            </a:endParaRPr>
          </a:p>
        </p:txBody>
      </p:sp>
      <p:sp>
        <p:nvSpPr>
          <p:cNvPr id="574" name="Google Shape;574;p65"/>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Día 1: </a:t>
            </a:r>
            <a:r>
              <a:t>¡Estás aquí!</a:t>
            </a:r>
            <a:endParaRPr b="0" i="0" sz="1400" u="none" cap="none" strike="noStrike">
              <a:solidFill>
                <a:schemeClr val="lt1"/>
              </a:solidFill>
              <a:latin typeface="Arial"/>
              <a:ea typeface="Arial"/>
              <a:cs typeface="Arial"/>
              <a:sym typeface="Arial"/>
            </a:endParaRPr>
          </a:p>
        </p:txBody>
      </p:sp>
      <p:sp>
        <p:nvSpPr>
          <p:cNvPr id="575" name="Google Shape;575;p65"/>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2</a:t>
            </a:r>
            <a:endParaRPr b="0" i="0" sz="1400" u="none" cap="none" strike="noStrike">
              <a:solidFill>
                <a:srgbClr val="0C3F62"/>
              </a:solidFill>
              <a:latin typeface="Arial"/>
              <a:ea typeface="Arial"/>
              <a:cs typeface="Arial"/>
              <a:sym typeface="Arial"/>
            </a:endParaRPr>
          </a:p>
        </p:txBody>
      </p:sp>
      <p:sp>
        <p:nvSpPr>
          <p:cNvPr id="576" name="Google Shape;576;p65"/>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3</a:t>
            </a:r>
            <a:endParaRPr b="0" i="0" sz="1400" u="none" cap="none" strike="noStrike">
              <a:solidFill>
                <a:schemeClr val="lt1"/>
              </a:solidFill>
              <a:latin typeface="Arial"/>
              <a:ea typeface="Arial"/>
              <a:cs typeface="Arial"/>
              <a:sym typeface="Arial"/>
            </a:endParaRPr>
          </a:p>
        </p:txBody>
      </p:sp>
      <p:sp>
        <p:nvSpPr>
          <p:cNvPr id="577" name="Google Shape;577;p65"/>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4</a:t>
            </a:r>
            <a:endParaRPr b="0" i="0" sz="1400" u="none" cap="none" strike="noStrike">
              <a:solidFill>
                <a:srgbClr val="0C3F62"/>
              </a:solidFill>
              <a:latin typeface="Arial"/>
              <a:ea typeface="Arial"/>
              <a:cs typeface="Arial"/>
              <a:sym typeface="Arial"/>
            </a:endParaRPr>
          </a:p>
        </p:txBody>
      </p:sp>
      <p:sp>
        <p:nvSpPr>
          <p:cNvPr id="578" name="Google Shape;578;p65"/>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5</a:t>
            </a:r>
            <a:endParaRPr b="0" i="0" sz="1400" u="none" cap="none" strike="noStrike">
              <a:solidFill>
                <a:schemeClr val="lt1"/>
              </a:solidFill>
              <a:latin typeface="Arial"/>
              <a:ea typeface="Arial"/>
              <a:cs typeface="Arial"/>
              <a:sym typeface="Arial"/>
            </a:endParaRPr>
          </a:p>
        </p:txBody>
      </p:sp>
      <p:pic>
        <p:nvPicPr>
          <p:cNvPr id="579" name="Google Shape;579;p65"/>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80" name="Google Shape;580;p65"/>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1: </a:t>
            </a:r>
            <a:r>
              <a:t>Pasar Tiempo Uno a Uno</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81" name="Google Shape;581;p65"/>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2: </a:t>
            </a:r>
            <a:r>
              <a:t>Dar Reconocimiento y Halagar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582" name="Google Shape;582;p65"/>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3: </a:t>
            </a:r>
            <a:r>
              <a:t>Crear una Rutina para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583" name="Google Shape;583;p65"/>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4: </a:t>
            </a:r>
            <a:r>
              <a:t>Identificar Emociones y Sentimientos durante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84" name="Google Shape;584;p65"/>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5: </a:t>
            </a:r>
            <a:r>
              <a:t>Mantener la Calma Cuando Haya Estrés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585" name="Google Shape;585;p65"/>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de Cierre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586" name="Google Shape;586;p65"/>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sobre el Diálogo Interno (15 min) </a:t>
            </a:r>
            <a:endParaRPr i="0" sz="1300" u="none" cap="none" strike="noStrike">
              <a:solidFill>
                <a:srgbClr val="000000"/>
              </a:solidFill>
              <a:latin typeface="Noto Sans"/>
              <a:ea typeface="Noto Sans"/>
              <a:cs typeface="Noto Sans"/>
              <a:sym typeface="Noto Sans"/>
            </a:endParaRPr>
          </a:p>
        </p:txBody>
      </p:sp>
      <p:sp>
        <p:nvSpPr>
          <p:cNvPr id="587" name="Google Shape;587;p65"/>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Sesión de Integración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horas)</a:t>
            </a:r>
            <a:endParaRPr i="0" sz="1300" u="none" cap="none" strike="noStrike">
              <a:solidFill>
                <a:srgbClr val="000000"/>
              </a:solidFill>
              <a:latin typeface="Noto Sans"/>
              <a:ea typeface="Noto Sans"/>
              <a:cs typeface="Noto Sans"/>
              <a:sym typeface="Noto Sans"/>
            </a:endParaRPr>
          </a:p>
        </p:txBody>
      </p:sp>
      <p:sp>
        <p:nvSpPr>
          <p:cNvPr id="588" name="Google Shape;588;p65"/>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t>Sesión </a:t>
            </a:r>
            <a:r>
              <a:rPr>
                <a:latin typeface="Arial"/>
                <a:ea typeface="Arial"/>
                <a:cs typeface="Arial"/>
                <a:sym typeface="Arial"/>
              </a:rPr>
              <a:t>Presencial</a:t>
            </a:r>
            <a:r>
              <a:t> </a:t>
            </a:r>
            <a:endParaRPr b="0" i="0" sz="1400" u="none" cap="none" strike="noStrike">
              <a:solidFill>
                <a:schemeClr val="accent5"/>
              </a:solidFill>
              <a:latin typeface="Arial"/>
              <a:ea typeface="Arial"/>
              <a:cs typeface="Arial"/>
              <a:sym typeface="Arial"/>
            </a:endParaRPr>
          </a:p>
        </p:txBody>
      </p:sp>
      <p:sp>
        <p:nvSpPr>
          <p:cNvPr id="589" name="Google Shape;589;p65"/>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Sesiones en el Chatbot de Crianza con Conciencia+</a:t>
            </a:r>
            <a:endParaRPr i="0" sz="1400" u="none" cap="none" strike="noStrike">
              <a:solidFill>
                <a:srgbClr val="000000"/>
              </a:solidFill>
            </a:endParaRPr>
          </a:p>
        </p:txBody>
      </p:sp>
      <p:sp>
        <p:nvSpPr>
          <p:cNvPr id="590" name="Google Shape;590;p65"/>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Discusión en el Grupo de Apoyo de WhatsApp moderado por el Facilitador</a:t>
            </a:r>
            <a:endParaRPr b="0" i="0" sz="1400" u="none" cap="none" strike="noStrike">
              <a:solidFill>
                <a:srgbClr val="000000"/>
              </a:solidFill>
              <a:latin typeface="Arial"/>
              <a:ea typeface="Arial"/>
              <a:cs typeface="Arial"/>
              <a:sym typeface="Arial"/>
            </a:endParaRPr>
          </a:p>
        </p:txBody>
      </p:sp>
      <p:grpSp>
        <p:nvGrpSpPr>
          <p:cNvPr id="591" name="Google Shape;591;p65"/>
          <p:cNvGrpSpPr/>
          <p:nvPr/>
        </p:nvGrpSpPr>
        <p:grpSpPr>
          <a:xfrm>
            <a:off x="258215" y="857444"/>
            <a:ext cx="372300" cy="372300"/>
            <a:chOff x="6166865" y="140342"/>
            <a:chExt cx="372300" cy="372300"/>
          </a:xfrm>
        </p:grpSpPr>
        <p:sp>
          <p:nvSpPr>
            <p:cNvPr id="592" name="Google Shape;592;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3" name="Google Shape;593;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94" name="Google Shape;594;p65"/>
          <p:cNvGrpSpPr/>
          <p:nvPr/>
        </p:nvGrpSpPr>
        <p:grpSpPr>
          <a:xfrm>
            <a:off x="3035896" y="857444"/>
            <a:ext cx="372300" cy="372300"/>
            <a:chOff x="6172071" y="582117"/>
            <a:chExt cx="372300" cy="372300"/>
          </a:xfrm>
        </p:grpSpPr>
        <p:sp>
          <p:nvSpPr>
            <p:cNvPr id="595" name="Google Shape;595;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6" name="Google Shape;596;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97" name="Google Shape;597;p65"/>
          <p:cNvGrpSpPr/>
          <p:nvPr/>
        </p:nvGrpSpPr>
        <p:grpSpPr>
          <a:xfrm>
            <a:off x="5978865" y="857444"/>
            <a:ext cx="372300" cy="372300"/>
            <a:chOff x="6192365" y="1173617"/>
            <a:chExt cx="372300" cy="372300"/>
          </a:xfrm>
        </p:grpSpPr>
        <p:sp>
          <p:nvSpPr>
            <p:cNvPr id="598" name="Google Shape;598;p65"/>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9" name="Google Shape;599;p65"/>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600" name="Google Shape;600;p65"/>
          <p:cNvGrpSpPr/>
          <p:nvPr/>
        </p:nvGrpSpPr>
        <p:grpSpPr>
          <a:xfrm>
            <a:off x="753603" y="1739554"/>
            <a:ext cx="372300" cy="372300"/>
            <a:chOff x="6166865" y="140342"/>
            <a:chExt cx="372300" cy="372300"/>
          </a:xfrm>
        </p:grpSpPr>
        <p:sp>
          <p:nvSpPr>
            <p:cNvPr id="601" name="Google Shape;601;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2" name="Google Shape;602;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603" name="Google Shape;603;p65"/>
          <p:cNvGrpSpPr/>
          <p:nvPr/>
        </p:nvGrpSpPr>
        <p:grpSpPr>
          <a:xfrm>
            <a:off x="2615796" y="2614398"/>
            <a:ext cx="372300" cy="372300"/>
            <a:chOff x="6172071" y="582117"/>
            <a:chExt cx="372300" cy="372300"/>
          </a:xfrm>
        </p:grpSpPr>
        <p:sp>
          <p:nvSpPr>
            <p:cNvPr id="604" name="Google Shape;604;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5" name="Google Shape;605;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6" name="Google Shape;606;p65"/>
          <p:cNvGrpSpPr/>
          <p:nvPr/>
        </p:nvGrpSpPr>
        <p:grpSpPr>
          <a:xfrm>
            <a:off x="4349734" y="2614398"/>
            <a:ext cx="372300" cy="372300"/>
            <a:chOff x="6172071" y="582117"/>
            <a:chExt cx="372300" cy="372300"/>
          </a:xfrm>
        </p:grpSpPr>
        <p:sp>
          <p:nvSpPr>
            <p:cNvPr id="607" name="Google Shape;607;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8" name="Google Shape;608;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9" name="Google Shape;609;p65"/>
          <p:cNvGrpSpPr/>
          <p:nvPr/>
        </p:nvGrpSpPr>
        <p:grpSpPr>
          <a:xfrm>
            <a:off x="6144559" y="2614398"/>
            <a:ext cx="372300" cy="372300"/>
            <a:chOff x="6172071" y="582117"/>
            <a:chExt cx="372300" cy="372300"/>
          </a:xfrm>
        </p:grpSpPr>
        <p:sp>
          <p:nvSpPr>
            <p:cNvPr id="610" name="Google Shape;610;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1" name="Google Shape;611;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2" name="Google Shape;612;p65"/>
          <p:cNvGrpSpPr/>
          <p:nvPr/>
        </p:nvGrpSpPr>
        <p:grpSpPr>
          <a:xfrm>
            <a:off x="743708" y="2614380"/>
            <a:ext cx="372300" cy="372300"/>
            <a:chOff x="6172071" y="582117"/>
            <a:chExt cx="372300" cy="372300"/>
          </a:xfrm>
        </p:grpSpPr>
        <p:sp>
          <p:nvSpPr>
            <p:cNvPr id="613" name="Google Shape;613;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4" name="Google Shape;614;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5" name="Google Shape;615;p65"/>
          <p:cNvGrpSpPr/>
          <p:nvPr/>
        </p:nvGrpSpPr>
        <p:grpSpPr>
          <a:xfrm>
            <a:off x="7955759" y="2614398"/>
            <a:ext cx="372300" cy="372300"/>
            <a:chOff x="6172071" y="582117"/>
            <a:chExt cx="372300" cy="372300"/>
          </a:xfrm>
        </p:grpSpPr>
        <p:sp>
          <p:nvSpPr>
            <p:cNvPr id="616" name="Google Shape;616;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7" name="Google Shape;617;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8" name="Google Shape;618;p65"/>
          <p:cNvGrpSpPr/>
          <p:nvPr/>
        </p:nvGrpSpPr>
        <p:grpSpPr>
          <a:xfrm>
            <a:off x="4385852" y="3885373"/>
            <a:ext cx="372300" cy="372300"/>
            <a:chOff x="6192365" y="1098867"/>
            <a:chExt cx="372300" cy="372300"/>
          </a:xfrm>
        </p:grpSpPr>
        <p:sp>
          <p:nvSpPr>
            <p:cNvPr id="619" name="Google Shape;619;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0" name="Google Shape;620;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621" name="Google Shape;621;p65"/>
          <p:cNvGrpSpPr/>
          <p:nvPr/>
        </p:nvGrpSpPr>
        <p:grpSpPr>
          <a:xfrm>
            <a:off x="7991828" y="3885373"/>
            <a:ext cx="372300" cy="372300"/>
            <a:chOff x="6192365" y="1098867"/>
            <a:chExt cx="372300" cy="372300"/>
          </a:xfrm>
        </p:grpSpPr>
        <p:sp>
          <p:nvSpPr>
            <p:cNvPr id="622" name="Google Shape;622;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3" name="Google Shape;623;p65"/>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24" name="Google Shape;624;p65"/>
          <p:cNvGrpSpPr/>
          <p:nvPr/>
        </p:nvGrpSpPr>
        <p:grpSpPr>
          <a:xfrm>
            <a:off x="779877" y="3885373"/>
            <a:ext cx="372300" cy="372300"/>
            <a:chOff x="6192365" y="1098867"/>
            <a:chExt cx="372300" cy="372300"/>
          </a:xfrm>
        </p:grpSpPr>
        <p:sp>
          <p:nvSpPr>
            <p:cNvPr id="625" name="Google Shape;625;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6" name="Google Shape;626;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627" name="Google Shape;627;p65"/>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Bienvenida y Presentaciones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28" name="Google Shape;628;p65"/>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65"/>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65"/>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65"/>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65"/>
          <p:cNvSpPr/>
          <p:nvPr/>
        </p:nvSpPr>
        <p:spPr>
          <a:xfrm>
            <a:off x="89850" y="1702613"/>
            <a:ext cx="1680000" cy="87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633" name="Google Shape;633;p65"/>
          <p:cNvSpPr/>
          <p:nvPr/>
        </p:nvSpPr>
        <p:spPr>
          <a:xfrm>
            <a:off x="95725" y="3759725"/>
            <a:ext cx="8808000" cy="111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34" name="Google Shape;634;p65"/>
          <p:cNvCxnSpPr>
            <a:stCxn id="632" idx="3"/>
            <a:endCxn id="635" idx="1"/>
          </p:cNvCxnSpPr>
          <p:nvPr/>
        </p:nvCxnSpPr>
        <p:spPr>
          <a:xfrm>
            <a:off x="1769850" y="2142263"/>
            <a:ext cx="333300" cy="215700"/>
          </a:xfrm>
          <a:prstGeom prst="straightConnector1">
            <a:avLst/>
          </a:prstGeom>
          <a:noFill/>
          <a:ln cap="flat" cmpd="sng" w="28575">
            <a:solidFill>
              <a:schemeClr val="accent2"/>
            </a:solidFill>
            <a:prstDash val="solid"/>
            <a:round/>
            <a:headEnd len="med" w="med" type="none"/>
            <a:tailEnd len="med" w="med" type="none"/>
          </a:ln>
        </p:spPr>
      </p:cxnSp>
      <p:sp>
        <p:nvSpPr>
          <p:cNvPr id="635" name="Google Shape;635;p65"/>
          <p:cNvSpPr txBox="1"/>
          <p:nvPr/>
        </p:nvSpPr>
        <p:spPr>
          <a:xfrm>
            <a:off x="2103025" y="1834463"/>
            <a:ext cx="2162100" cy="10467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Necesitarás: el Manual del Facilitador, las Diapositivas y el chatbot de Crianza con Conciencia+</a:t>
            </a:r>
          </a:p>
        </p:txBody>
      </p:sp>
      <p:cxnSp>
        <p:nvCxnSpPr>
          <p:cNvPr id="636" name="Google Shape;636;p65"/>
          <p:cNvCxnSpPr>
            <a:stCxn id="633" idx="0"/>
            <a:endCxn id="637" idx="2"/>
          </p:cNvCxnSpPr>
          <p:nvPr/>
        </p:nvCxnSpPr>
        <p:spPr>
          <a:xfrm flipH="1" rot="10800000">
            <a:off x="4499725" y="2706725"/>
            <a:ext cx="2992500" cy="1053000"/>
          </a:xfrm>
          <a:prstGeom prst="straightConnector1">
            <a:avLst/>
          </a:prstGeom>
          <a:noFill/>
          <a:ln cap="flat" cmpd="sng" w="28575">
            <a:solidFill>
              <a:schemeClr val="accent2"/>
            </a:solidFill>
            <a:prstDash val="solid"/>
            <a:round/>
            <a:headEnd len="med" w="med" type="none"/>
            <a:tailEnd len="med" w="med" type="none"/>
          </a:ln>
        </p:spPr>
      </p:cxnSp>
      <p:sp>
        <p:nvSpPr>
          <p:cNvPr id="637" name="Google Shape;637;p65"/>
          <p:cNvSpPr txBox="1"/>
          <p:nvPr/>
        </p:nvSpPr>
        <p:spPr>
          <a:xfrm>
            <a:off x="6202025" y="1875375"/>
            <a:ext cx="2580300" cy="8313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Necesitarás: La App de Formando Conciencia+ y el Grupo de WhatsApp con padres, madres y cuidadores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644" name="Google Shape;644;p66"/>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Al final del taller, serás capaz de: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Articular el propósito de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y formar a los padres, madres y cuidadores en la tecnología del chatbot Crianza con Conciencia.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Impartir la sesión de integración presencial.</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la App Formando Conciencia+ para conectar el identificador único de los padres e informar sobre su asistencia.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Sesiones de chat para facilitadores sobre el diálogo interno y el estrés.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Proporcionar a los padres, madres y cuidadores apoyo para la resolución de problemas y la salvaguarda de sus niños, niñas y adolescentes.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Recibir un certificado por participar en el taller de formación</a:t>
            </a:r>
            <a:endParaRPr sz="1300">
              <a:solidFill>
                <a:srgbClr val="0B4060"/>
              </a:solidFill>
            </a:endParaRPr>
          </a:p>
          <a:p>
            <a:pPr indent="0" lvl="0" marL="0" marR="0" rtl="0" algn="l">
              <a:lnSpc>
                <a:spcPct val="100000"/>
              </a:lnSpc>
              <a:spcBef>
                <a:spcPts val="1000"/>
              </a:spcBef>
              <a:spcAft>
                <a:spcPts val="1000"/>
              </a:spcAft>
              <a:buNone/>
            </a:pPr>
            <a:endParaRPr b="0" i="0" sz="1600" u="none" cap="none" strike="noStrike">
              <a:solidFill>
                <a:srgbClr val="123D5D"/>
              </a:solidFill>
              <a:latin typeface="Arial"/>
              <a:ea typeface="Arial"/>
              <a:cs typeface="Arial"/>
              <a:sym typeface="Arial"/>
            </a:endParaRPr>
          </a:p>
        </p:txBody>
      </p:sp>
      <p:pic>
        <p:nvPicPr>
          <p:cNvPr id="645" name="Google Shape;645;p66"/>
          <p:cNvPicPr preferRelativeResize="0"/>
          <p:nvPr/>
        </p:nvPicPr>
        <p:blipFill rotWithShape="1">
          <a:blip r:embed="rId3">
            <a:alphaModFix/>
          </a:blip>
          <a:srcRect b="0" l="12502" r="12495" t="0"/>
          <a:stretch/>
        </p:blipFill>
        <p:spPr>
          <a:xfrm>
            <a:off x="5386882" y="828892"/>
            <a:ext cx="3210600" cy="3210600"/>
          </a:xfrm>
          <a:prstGeom prst="ellipse">
            <a:avLst/>
          </a:prstGeom>
          <a:noFill/>
          <a:ln>
            <a:noFill/>
          </a:ln>
        </p:spPr>
      </p:pic>
      <p:sp>
        <p:nvSpPr>
          <p:cNvPr id="646" name="Google Shape;646;p66"/>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7" name="Google Shape;647;p66"/>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8" name="Google Shape;648;p66"/>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º</a:t>
            </a:r>
            <a:endParaRPr b="0" i="0" sz="1400" u="none" cap="none" strike="noStrike">
              <a:solidFill>
                <a:schemeClr val="lt1"/>
              </a:solidFill>
              <a:latin typeface="Arial"/>
              <a:ea typeface="Arial"/>
              <a:cs typeface="Arial"/>
              <a:sym typeface="Arial"/>
            </a:endParaRPr>
          </a:p>
        </p:txBody>
      </p:sp>
      <p:sp>
        <p:nvSpPr>
          <p:cNvPr id="654" name="Google Shape;654;p67"/>
          <p:cNvSpPr txBox="1"/>
          <p:nvPr/>
        </p:nvSpPr>
        <p:spPr>
          <a:xfrm>
            <a:off x="-18578"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de la Capacitación de Facilitadores</a:t>
            </a:r>
            <a:endParaRPr b="0" i="0" sz="1400" u="none" cap="none" strike="noStrike">
              <a:solidFill>
                <a:srgbClr val="000000"/>
              </a:solidFill>
              <a:latin typeface="Arial"/>
              <a:ea typeface="Arial"/>
              <a:cs typeface="Arial"/>
              <a:sym typeface="Arial"/>
            </a:endParaRPr>
          </a:p>
        </p:txBody>
      </p:sp>
      <p:sp>
        <p:nvSpPr>
          <p:cNvPr id="655" name="Google Shape;655;p67"/>
          <p:cNvSpPr txBox="1"/>
          <p:nvPr/>
        </p:nvSpPr>
        <p:spPr>
          <a:xfrm>
            <a:off x="6923150" y="264675"/>
            <a:ext cx="20685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Programa para el Día 1: </a:t>
            </a:r>
            <a:endParaRPr b="0" i="0" sz="1600" u="none" cap="none" strike="noStrike">
              <a:solidFill>
                <a:srgbClr val="DB3514"/>
              </a:solidFill>
              <a:latin typeface="Arial"/>
              <a:ea typeface="Arial"/>
              <a:cs typeface="Arial"/>
              <a:sym typeface="Arial"/>
            </a:endParaRPr>
          </a:p>
        </p:txBody>
      </p:sp>
      <p:graphicFrame>
        <p:nvGraphicFramePr>
          <p:cNvPr id="656" name="Google Shape;656;p67"/>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12:00-12:55</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1: Introducción al Programa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Bienvenida y Presentaciones</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Resumen de la Capacitación de Facilitadores y del Programa Crianza con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2: Aceptar, Explorar, Conectar, Practicar</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Estrategia para Facilitar el Grupo y conversaciones en Chat</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12:55-13:00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13:00-13:55</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3: Demostración en vivo de la Sesión de Integración</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Introducción a la Sesión de Integración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Demostración en vivo del Programa CC+ en WA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4: Configuración de la aplicación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Introducción a la App Formando Conciencia+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Descripción de la interfaz de la App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13:55-14:00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Despedida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Reflexión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 para casa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62" name="Google Shape;662;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663" name="Google Shape;663;p68"/>
          <p:cNvSpPr txBox="1"/>
          <p:nvPr/>
        </p:nvSpPr>
        <p:spPr>
          <a:xfrm>
            <a:off x="6818350" y="264675"/>
            <a:ext cx="20493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664" name="Google Shape;664;p68"/>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12:00-12:40</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5: Preparación para la sesión de Chat automatizada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pPr>
                      <a: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defRPr b="1" sz="1200">
                          <a:solidFill>
                            <a:srgbClr val="113D5C"/>
                          </a:solidFill>
                        </a:defRPr>
                      </a:pPr>
                      <a: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defRPr sz="1200">
                          <a:solidFill>
                            <a:srgbClr val="113D5C"/>
                          </a:solidFill>
                        </a:defRPr>
                      </a:pPr>
                      <a: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pPr>
                      <a: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13:20-13:50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¿Qué es? Cómo proceder en la virtualidad y presencialidad</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13:50-14:00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Clausura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668" name="Shape 668"/>
        <p:cNvGrpSpPr/>
        <p:nvPr/>
      </p:nvGrpSpPr>
      <p:grpSpPr>
        <a:xfrm>
          <a:off x="0" y="0"/>
          <a:ext cx="0" cy="0"/>
          <a:chOff x="0" y="0"/>
          <a:chExt cx="0" cy="0"/>
        </a:xfrm>
      </p:grpSpPr>
      <p:sp>
        <p:nvSpPr>
          <p:cNvPr id="669" name="Google Shape;669;p69"/>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Módulo 2: Aceptar, Explorar, Conectar, Practicar</a:t>
            </a:r>
            <a:endParaRPr b="1" sz="50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5" name="Google Shape;675;p7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676" name="Google Shape;676;p7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677" name="Google Shape;677;p70"/>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300">
              <a:solidFill>
                <a:srgbClr val="FFFFFF"/>
              </a:solidFill>
            </a:endParaRPr>
          </a:p>
          <a:p>
            <a:pPr indent="0" lvl="0" marL="152400" marR="0" rtl="0" algn="l">
              <a:lnSpc>
                <a:spcPct val="100000"/>
              </a:lnSpc>
              <a:spcBef>
                <a:spcPts val="0"/>
              </a:spcBef>
              <a:spcAft>
                <a:spcPts val="0"/>
              </a:spcAft>
              <a:buNone/>
              <a:defRPr sz="1300">
                <a:solidFill>
                  <a:srgbClr val="FFFFFF"/>
                </a:solidFill>
              </a:defRPr>
            </a:pPr>
            <a:r>
              <a:rPr b="1"/>
              <a:t>ACEPTAR </a:t>
            </a:r>
            <a:r>
              <a:t>la participación y contribución de los padres, madres y cuidadores tanto física como verbal </a:t>
            </a:r>
            <a:endParaRPr i="0" sz="1300" u="none" cap="none" strike="noStrike">
              <a:solidFill>
                <a:srgbClr val="FFFFFF"/>
              </a:solidFill>
            </a:endParaRPr>
          </a:p>
          <a:p>
            <a:pPr indent="0" lvl="0" marL="0" marR="0" rtl="0" algn="ctr">
              <a:lnSpc>
                <a:spcPct val="100000"/>
              </a:lnSpc>
              <a:spcBef>
                <a:spcPts val="0"/>
              </a:spcBef>
              <a:spcAft>
                <a:spcPts val="0"/>
              </a:spcAft>
              <a:buNone/>
            </a:pPr>
            <a:endParaRPr b="1" i="0" sz="2900" u="none" cap="none" strike="noStrike">
              <a:solidFill>
                <a:srgbClr val="FFFFFF"/>
              </a:solidFill>
              <a:latin typeface="Arial"/>
              <a:ea typeface="Arial"/>
              <a:cs typeface="Arial"/>
              <a:sym typeface="Arial"/>
            </a:endParaRPr>
          </a:p>
        </p:txBody>
      </p:sp>
      <p:sp>
        <p:nvSpPr>
          <p:cNvPr id="678" name="Google Shape;678;p70"/>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5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EXPLORAR </a:t>
            </a:r>
            <a:r>
              <a:t>las experiencias, actitudes, sentimientos y retos compartidos por los padres, madres y cuidadores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600" u="none" cap="none" strike="noStrike">
              <a:solidFill>
                <a:srgbClr val="FFFFFF"/>
              </a:solidFill>
              <a:latin typeface="Arial"/>
              <a:ea typeface="Arial"/>
              <a:cs typeface="Arial"/>
              <a:sym typeface="Arial"/>
            </a:endParaRPr>
          </a:p>
        </p:txBody>
      </p:sp>
      <p:sp>
        <p:nvSpPr>
          <p:cNvPr id="679" name="Google Shape;679;p70"/>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6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CONECTAR </a:t>
            </a:r>
            <a:r>
              <a:t>la experiencia de los padres, madres y cuidadores con un principio o lección sobre la crianza positiva</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1000" u="none" cap="none" strike="noStrike">
              <a:solidFill>
                <a:srgbClr val="FFFFFF"/>
              </a:solidFill>
              <a:latin typeface="Arial"/>
              <a:ea typeface="Arial"/>
              <a:cs typeface="Arial"/>
              <a:sym typeface="Arial"/>
            </a:endParaRPr>
          </a:p>
        </p:txBody>
      </p:sp>
      <p:sp>
        <p:nvSpPr>
          <p:cNvPr id="680" name="Google Shape;680;p70"/>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1" name="Google Shape;681;p70"/>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2" name="Google Shape;682;p70"/>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3" name="Google Shape;683;p70"/>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defRPr sz="1300">
                <a:solidFill>
                  <a:srgbClr val="FFFFFF"/>
                </a:solidFill>
                <a:latin typeface="Roboto"/>
                <a:ea typeface="Roboto"/>
                <a:cs typeface="Roboto"/>
                <a:sym typeface="Roboto"/>
              </a:defRPr>
            </a:pPr>
            <a:r>
              <a:rPr b="1"/>
              <a:t>PRACTICAR </a:t>
            </a:r>
            <a:r>
              <a:t>las nuevas habilidades de crianza positiva en casa. </a:t>
            </a:r>
            <a:endParaRPr i="0" sz="1000" u="none" cap="none" strike="noStrike">
              <a:solidFill>
                <a:srgbClr val="FFFFFF"/>
              </a:solidFill>
              <a:latin typeface="Roboto"/>
              <a:ea typeface="Roboto"/>
              <a:cs typeface="Roboto"/>
              <a:sym typeface="Roboto"/>
            </a:endParaRPr>
          </a:p>
        </p:txBody>
      </p:sp>
      <p:sp>
        <p:nvSpPr>
          <p:cNvPr id="684" name="Google Shape;684;p70"/>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85" name="Google Shape;685;p70"/>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686" name="Google Shape;686;p70"/>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687" name="Google Shape;687;p70"/>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688" name="Google Shape;688;p70"/>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2" name="Shape 692"/>
        <p:cNvGrpSpPr/>
        <p:nvPr/>
      </p:nvGrpSpPr>
      <p:grpSpPr>
        <a:xfrm>
          <a:off x="0" y="0"/>
          <a:ext cx="0" cy="0"/>
          <a:chOff x="0" y="0"/>
          <a:chExt cx="0" cy="0"/>
        </a:xfrm>
      </p:grpSpPr>
      <p:sp>
        <p:nvSpPr>
          <p:cNvPr id="693" name="Google Shape;693;p7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Juego de Roles </a:t>
            </a:r>
            <a:endParaRPr b="1" sz="5000">
              <a:solidFill>
                <a:schemeClr val="lt1"/>
              </a:solidFill>
            </a:endParaRPr>
          </a:p>
        </p:txBody>
      </p:sp>
      <p:pic>
        <p:nvPicPr>
          <p:cNvPr id="694" name="Google Shape;694;p7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79" name="Google Shape;279;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Noto Sans"/>
                <a:ea typeface="Noto Sans"/>
                <a:cs typeface="Noto Sans"/>
                <a:sym typeface="Noto Sans"/>
              </a:defRPr>
            </a:pPr>
            <a:r>
              <a:t>Recordatorios</a:t>
            </a:r>
            <a:endParaRPr i="0" sz="1400" u="none" cap="none" strike="noStrike">
              <a:solidFill>
                <a:srgbClr val="000000"/>
              </a:solidFill>
              <a:latin typeface="Noto Sans"/>
              <a:ea typeface="Noto Sans"/>
              <a:cs typeface="Noto Sans"/>
              <a:sym typeface="Noto Sans"/>
            </a:endParaRPr>
          </a:p>
        </p:txBody>
      </p:sp>
      <p:sp>
        <p:nvSpPr>
          <p:cNvPr id="280" name="Google Shape;280;p4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281" name="Google Shape;281;p4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282" name="Google Shape;282;p4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al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283" name="Google Shape;283;p4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284" name="Google Shape;284;p4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285" name="Google Shape;285;p4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8" name="Shape 698"/>
        <p:cNvGrpSpPr/>
        <p:nvPr/>
      </p:nvGrpSpPr>
      <p:grpSpPr>
        <a:xfrm>
          <a:off x="0" y="0"/>
          <a:ext cx="0" cy="0"/>
          <a:chOff x="0" y="0"/>
          <a:chExt cx="0" cy="0"/>
        </a:xfrm>
      </p:grpSpPr>
      <p:sp>
        <p:nvSpPr>
          <p:cNvPr id="699" name="Google Shape;699;p72"/>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Cuestionario Sorpresa </a:t>
            </a:r>
            <a:endParaRPr b="1" sz="5000">
              <a:solidFill>
                <a:schemeClr val="lt1"/>
              </a:solidFill>
            </a:endParaRPr>
          </a:p>
        </p:txBody>
      </p:sp>
      <p:pic>
        <p:nvPicPr>
          <p:cNvPr id="700" name="Google Shape;700;p72"/>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6" name="Google Shape;706;p7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07" name="Google Shape;707;p7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08" name="Google Shape;708;p7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709" name="Google Shape;709;p7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10" name="Google Shape;710;p7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11" name="Google Shape;711;p73"/>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Gestos físicos:</a:t>
            </a:r>
            <a:r>
              <a:t> Asentir, sonreír, inclinarse hacia delante, mirar al participante, contacto visual,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Vocalización no verbal:</a:t>
            </a:r>
            <a:r>
              <a:t> Mmmm…, Ajá,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Intervenciones verbales:</a:t>
            </a:r>
            <a:r>
              <a:t> Usar el nombre del participante, darle las gracias, reconocer y halagr su contribución,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Usar afirmaciones reflexivas: </a:t>
            </a:r>
            <a:r>
              <a:t>Parafrasear o repetir lo que ha dicho el participante para demostrar que realmente escuchaste lo que dijo. ¡Este es un aspecto clave de la escucha activa!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7" name="Google Shape;717;p7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18" name="Google Shape;718;p7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19" name="Google Shape;719;p74"/>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720" name="Google Shape;720;p74"/>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21" name="Google Shape;721;p74"/>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22" name="Google Shape;722;p74"/>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Hace que los padres, madres y cuidadores se sientan bienvenidos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Anima a las personas a participar más, especialmente a los que son tímidos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Demuestra que respetas y valoras sus respuestas y aportaciones</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defRPr>
                <a:solidFill>
                  <a:srgbClr val="0B4060"/>
                </a:solidFill>
              </a:defRPr>
            </a:pPr>
            <a:r>
              <a:t>Crea confianza y una relación positiva entre los padres, madres, cuidadores y tú</a:t>
            </a:r>
            <a:endParaRPr sz="1500">
              <a:solidFill>
                <a:srgbClr val="123D5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26" name="Shape 726"/>
        <p:cNvGrpSpPr/>
        <p:nvPr/>
      </p:nvGrpSpPr>
      <p:grpSpPr>
        <a:xfrm>
          <a:off x="0" y="0"/>
          <a:ext cx="0" cy="0"/>
          <a:chOff x="0" y="0"/>
          <a:chExt cx="0" cy="0"/>
        </a:xfrm>
      </p:grpSpPr>
      <p:sp>
        <p:nvSpPr>
          <p:cNvPr id="727" name="Google Shape;727;p7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Juego de Roles </a:t>
            </a:r>
            <a:endParaRPr b="1" sz="5000">
              <a:solidFill>
                <a:schemeClr val="lt1"/>
              </a:solidFill>
            </a:endParaRPr>
          </a:p>
        </p:txBody>
      </p:sp>
      <p:pic>
        <p:nvPicPr>
          <p:cNvPr id="728" name="Google Shape;728;p7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32" name="Shape 732"/>
        <p:cNvGrpSpPr/>
        <p:nvPr/>
      </p:nvGrpSpPr>
      <p:grpSpPr>
        <a:xfrm>
          <a:off x="0" y="0"/>
          <a:ext cx="0" cy="0"/>
          <a:chOff x="0" y="0"/>
          <a:chExt cx="0" cy="0"/>
        </a:xfrm>
      </p:grpSpPr>
      <p:sp>
        <p:nvSpPr>
          <p:cNvPr id="733" name="Google Shape;733;p76"/>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Cuestionario Sorpresa </a:t>
            </a:r>
            <a:endParaRPr b="1" sz="5000">
              <a:solidFill>
                <a:schemeClr val="lt1"/>
              </a:solidFill>
            </a:endParaRPr>
          </a:p>
        </p:txBody>
      </p:sp>
      <p:pic>
        <p:nvPicPr>
          <p:cNvPr id="734" name="Google Shape;734;p76"/>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40" name="Google Shape;740;p7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41" name="Google Shape;741;p7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42" name="Google Shape;742;p77"/>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Haz preguntas abiertas: Quién, qué, cuándo, dónde, por qué y cómo;</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que auspicien más detalles: Cuéntame más…. ¿Puedes ser más específico? ¿Qué quieres decir?</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 perspectiva de la niña, el niño o el adolescente, así como la de los padres, madres y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las emociones de los padres, madres y cuidadores y los niños, niñas o adolescentes;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Pregúntales sobre cualquier dificultad que experimenten en casa;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743" name="Google Shape;743;p7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744" name="Google Shape;744;p7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45" name="Google Shape;745;p7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8"/>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1" name="Google Shape;751;p78"/>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52" name="Google Shape;752;p7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53" name="Google Shape;753;p78"/>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Consigue una idea más completa de lo que pasó exactamente en casa o de lo que piensan los padres, madres o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describir su experiencia y a verla desde una perspectiva diferente;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comprender por qué ellos o sus niños, niñas o adolescentes respondieron de esa manera en una situación concreta;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ser más conscientes del impacto de sus decisiones y comportamientos y a pensar críticamente sobre su crianza;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a compartir sus retos, a comprender por qué se produjo el reto y a identificar posibles soluciones para sus retos.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754" name="Google Shape;754;p78"/>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755" name="Google Shape;755;p78"/>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56" name="Google Shape;756;p78"/>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0" name="Shape 760"/>
        <p:cNvGrpSpPr/>
        <p:nvPr/>
      </p:nvGrpSpPr>
      <p:grpSpPr>
        <a:xfrm>
          <a:off x="0" y="0"/>
          <a:ext cx="0" cy="0"/>
          <a:chOff x="0" y="0"/>
          <a:chExt cx="0" cy="0"/>
        </a:xfrm>
      </p:grpSpPr>
      <p:sp>
        <p:nvSpPr>
          <p:cNvPr id="761" name="Google Shape;761;p7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Juego de Roles </a:t>
            </a:r>
            <a:endParaRPr b="1" sz="5000">
              <a:solidFill>
                <a:schemeClr val="lt1"/>
              </a:solidFill>
            </a:endParaRPr>
          </a:p>
        </p:txBody>
      </p:sp>
      <p:pic>
        <p:nvPicPr>
          <p:cNvPr id="762" name="Google Shape;762;p7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6" name="Shape 766"/>
        <p:cNvGrpSpPr/>
        <p:nvPr/>
      </p:nvGrpSpPr>
      <p:grpSpPr>
        <a:xfrm>
          <a:off x="0" y="0"/>
          <a:ext cx="0" cy="0"/>
          <a:chOff x="0" y="0"/>
          <a:chExt cx="0" cy="0"/>
        </a:xfrm>
      </p:grpSpPr>
      <p:sp>
        <p:nvSpPr>
          <p:cNvPr id="767" name="Google Shape;767;p8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Cuestionario Sorpresa </a:t>
            </a:r>
            <a:endParaRPr b="1" sz="5000">
              <a:solidFill>
                <a:schemeClr val="lt1"/>
              </a:solidFill>
            </a:endParaRPr>
          </a:p>
        </p:txBody>
      </p:sp>
      <p:pic>
        <p:nvPicPr>
          <p:cNvPr id="768" name="Google Shape;768;p80"/>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4" name="Google Shape;774;p8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75" name="Google Shape;775;p8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76" name="Google Shape;776;p81"/>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Explora cómo su experiencia podría relacionarse con sus vidas o la relación con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cómo su experiencia podría relacionarse con algunos de los principios o habilidades que están aprendiendo durante el programa;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ellos como padres, madres o cuidadores;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sus niños, niñas o adolescentes;</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777" name="Google Shape;777;p8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778" name="Google Shape;778;p8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79" name="Google Shape;779;p8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91" name="Google Shape;291;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latin typeface="Noto Sans"/>
                <a:ea typeface="Noto Sans"/>
                <a:cs typeface="Noto Sans"/>
                <a:sym typeface="Noto Sans"/>
              </a:defRPr>
            </a:pPr>
            <a:r>
              <a:t>Recordatorios</a:t>
            </a:r>
            <a:endParaRPr b="1" sz="2400">
              <a:solidFill>
                <a:schemeClr val="lt1"/>
              </a:solidFill>
              <a:latin typeface="Delicious Handrawn"/>
              <a:ea typeface="Delicious Handrawn"/>
              <a:cs typeface="Delicious Handrawn"/>
              <a:sym typeface="Delicious Handrawn"/>
            </a:endParaRPr>
          </a:p>
        </p:txBody>
      </p:sp>
      <p:pic>
        <p:nvPicPr>
          <p:cNvPr id="292" name="Google Shape;292;p4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293" name="Google Shape;293;p4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294" name="Google Shape;294;p4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formador </a:t>
            </a:r>
            <a:endParaRPr sz="1800">
              <a:latin typeface="Noto Sans"/>
              <a:ea typeface="Noto Sans"/>
              <a:cs typeface="Noto Sans"/>
              <a:sym typeface="Noto Sans"/>
            </a:endParaRPr>
          </a:p>
        </p:txBody>
      </p:sp>
      <p:cxnSp>
        <p:nvCxnSpPr>
          <p:cNvPr id="295" name="Google Shape;295;p46"/>
          <p:cNvCxnSpPr>
            <a:endCxn id="294"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296" name="Google Shape;296;p4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formador sobre Crianza con Conciencia+</a:t>
            </a:r>
            <a:endParaRPr sz="1800">
              <a:latin typeface="Noto Sans"/>
              <a:ea typeface="Noto Sans"/>
              <a:cs typeface="Noto Sans"/>
              <a:sym typeface="Noto Sans"/>
            </a:endParaRPr>
          </a:p>
        </p:txBody>
      </p:sp>
      <p:cxnSp>
        <p:nvCxnSpPr>
          <p:cNvPr id="297" name="Google Shape;297;p46"/>
          <p:cNvCxnSpPr>
            <a:endCxn id="296"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5" name="Google Shape;785;p8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86" name="Google Shape;786;p8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87" name="Google Shape;787;p82"/>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Ayuda a los padres, madres o cuidadores a comprender, en sus propias palabras, las razones por las que podrían querer usar una habilidad específica;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Ayuda a los padres, madres o cuidadores a comprender los beneficios para ellos y para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Refuerza la aceptación de una habilidad de crianza específica.</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788" name="Google Shape;788;p82"/>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789" name="Google Shape;789;p82"/>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90" name="Google Shape;790;p82"/>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96" name="Google Shape;796;p8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97" name="Google Shape;797;p8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98" name="Google Shape;798;p83"/>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PRACTICAR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0" lvl="0" marL="0" rtl="0" algn="just">
              <a:lnSpc>
                <a:spcPct val="115000"/>
              </a:lnSpc>
              <a:spcBef>
                <a:spcPts val="0"/>
              </a:spcBef>
              <a:spcAft>
                <a:spcPts val="0"/>
              </a:spcAft>
              <a:buNone/>
              <a:defRPr sz="1500">
                <a:solidFill>
                  <a:srgbClr val="0B4060"/>
                </a:solidFill>
              </a:defRPr>
            </a:pPr>
            <a:r>
              <a:t>Las actividades para la casa del chatbot Crianza con Conciencia+ animan a los padres, madres y cuidadores a practicar las habilidades de crianza todos los días.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Fomenta la confianza a la hora de poner en práctica habilidades nuevas;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Les permite a los padres, madres y cuidadores ensayar habilidades nuevas con el apoyo y la orientación de los facilitadores;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defRPr sz="1500">
                <a:solidFill>
                  <a:srgbClr val="0B4060"/>
                </a:solidFill>
              </a:defRPr>
            </a:pPr>
            <a:r>
              <a:t>Refuerza la aceptación de una habilidad de crianza específica.</a:t>
            </a:r>
            <a:endParaRPr sz="1900">
              <a:solidFill>
                <a:srgbClr val="123D5D"/>
              </a:solidFill>
            </a:endParaRPr>
          </a:p>
        </p:txBody>
      </p:sp>
      <p:sp>
        <p:nvSpPr>
          <p:cNvPr id="799" name="Google Shape;799;p83"/>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800" name="Google Shape;800;p83"/>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801" name="Google Shape;801;p83"/>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802" name="Google Shape;802;p83"/>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i="1"/>
            </a:pPr>
            <a:r>
              <a:t>Comparte en el chat cómo vas a PRACTICAR las habilidades de facilitación para Crianza con Conciencia+</a:t>
            </a:r>
            <a:endParaRPr i="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06" name="Shape 806"/>
        <p:cNvGrpSpPr/>
        <p:nvPr/>
      </p:nvGrpSpPr>
      <p:grpSpPr>
        <a:xfrm>
          <a:off x="0" y="0"/>
          <a:ext cx="0" cy="0"/>
          <a:chOff x="0" y="0"/>
          <a:chExt cx="0" cy="0"/>
        </a:xfrm>
      </p:grpSpPr>
      <p:sp>
        <p:nvSpPr>
          <p:cNvPr id="807" name="Google Shape;807;p8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PRACTICAR: Juego de Roles </a:t>
            </a:r>
            <a:endParaRPr b="1" sz="5000">
              <a:solidFill>
                <a:schemeClr val="lt1"/>
              </a:solidFill>
            </a:endParaRPr>
          </a:p>
        </p:txBody>
      </p:sp>
      <p:pic>
        <p:nvPicPr>
          <p:cNvPr id="808" name="Google Shape;808;p84"/>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12" name="Shape 812"/>
        <p:cNvGrpSpPr/>
        <p:nvPr/>
      </p:nvGrpSpPr>
      <p:grpSpPr>
        <a:xfrm>
          <a:off x="0" y="0"/>
          <a:ext cx="0" cy="0"/>
          <a:chOff x="0" y="0"/>
          <a:chExt cx="0" cy="0"/>
        </a:xfrm>
      </p:grpSpPr>
      <p:sp>
        <p:nvSpPr>
          <p:cNvPr id="813" name="Google Shape;813;p8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¡Vamos a avanzar! </a:t>
            </a:r>
            <a:br>
              <a:rPr b="1" lang="en-US" sz="5000">
                <a:solidFill>
                  <a:schemeClr val="lt1"/>
                </a:solidFill>
              </a:rPr>
            </a:br>
            <a:endParaRPr b="1" sz="5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817" name="Shape 817"/>
        <p:cNvGrpSpPr/>
        <p:nvPr/>
      </p:nvGrpSpPr>
      <p:grpSpPr>
        <a:xfrm>
          <a:off x="0" y="0"/>
          <a:ext cx="0" cy="0"/>
          <a:chOff x="0" y="0"/>
          <a:chExt cx="0" cy="0"/>
        </a:xfrm>
      </p:grpSpPr>
      <p:sp>
        <p:nvSpPr>
          <p:cNvPr id="818" name="Google Shape;818;p8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Módulo 3: Demostración En Vivo de la Sesión de Integración</a:t>
            </a:r>
            <a:endParaRPr b="1" sz="50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822" name="Shape 822"/>
        <p:cNvGrpSpPr/>
        <p:nvPr/>
      </p:nvGrpSpPr>
      <p:grpSpPr>
        <a:xfrm>
          <a:off x="0" y="0"/>
          <a:ext cx="0" cy="0"/>
          <a:chOff x="0" y="0"/>
          <a:chExt cx="0" cy="0"/>
        </a:xfrm>
      </p:grpSpPr>
      <p:pic>
        <p:nvPicPr>
          <p:cNvPr id="823" name="Google Shape;823;p87"/>
          <p:cNvPicPr preferRelativeResize="0"/>
          <p:nvPr/>
        </p:nvPicPr>
        <p:blipFill>
          <a:blip r:embed="rId3">
            <a:alphaModFix/>
          </a:blip>
          <a:stretch>
            <a:fillRect/>
          </a:stretch>
        </p:blipFill>
        <p:spPr>
          <a:xfrm>
            <a:off x="3360500" y="877575"/>
            <a:ext cx="2215375" cy="2215375"/>
          </a:xfrm>
          <a:prstGeom prst="rect">
            <a:avLst/>
          </a:prstGeom>
          <a:noFill/>
          <a:ln>
            <a:noFill/>
          </a:ln>
        </p:spPr>
      </p:pic>
      <p:sp>
        <p:nvSpPr>
          <p:cNvPr id="824" name="Google Shape;824;p87"/>
          <p:cNvSpPr txBox="1"/>
          <p:nvPr/>
        </p:nvSpPr>
        <p:spPr>
          <a:xfrm>
            <a:off x="1941138" y="3392625"/>
            <a:ext cx="5261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pPr>
            <a:r>
              <a:t>Cambio de rol para ser padre, madre o cuidador</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8"/>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30" name="Google Shape;830;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831" name="Google Shape;831;p88"/>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700">
                <a:solidFill>
                  <a:srgbClr val="DB3514"/>
                </a:solidFill>
              </a:defRPr>
            </a:pPr>
            <a:r>
              <a:t>¿Cuáles son los objetivos de la sesión de integración?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aprenden sobre las sesiones y la estructura de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obtienen conocimientos básicos de uso del teléfono para acceder a todos los contenidos relevantes de Crianza con Conciencia+ y participar en los grupos de apoyo de WhatsApp.</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sientan las bases para trabajar bien juntos durante los grupos de apoyo de WhatsApp.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se incorporan al chatbot de Crianza con Conciencia+ y completan la sesión de integración junto con el flujo de bienvenida. </a:t>
            </a:r>
            <a:endParaRPr sz="1900">
              <a:solidFill>
                <a:schemeClr val="accent5"/>
              </a:solidFill>
              <a:latin typeface="Noto Sans"/>
              <a:ea typeface="Noto Sans"/>
              <a:cs typeface="Noto Sans"/>
              <a:sym typeface="Noto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graphicFrame>
        <p:nvGraphicFramePr>
          <p:cNvPr id="836" name="Google Shape;836;p89"/>
          <p:cNvGraphicFramePr/>
          <p:nvPr/>
        </p:nvGraphicFramePr>
        <p:xfrm>
          <a:off x="143113" y="75900"/>
          <a:ext cx="3000000" cy="3000000"/>
        </p:xfrm>
        <a:graphic>
          <a:graphicData uri="http://schemas.openxmlformats.org/drawingml/2006/table">
            <a:tbl>
              <a:tblPr bandCol="1" bandRow="1">
                <a:noFill/>
                <a:tableStyleId>{31DC0F98-B191-489F-A54A-C2740581BDAE}</a:tableStyleId>
              </a:tblPr>
              <a:tblGrid>
                <a:gridCol w="1803300"/>
                <a:gridCol w="5757950"/>
                <a:gridCol w="1296525"/>
              </a:tblGrid>
              <a:tr h="364400">
                <a:tc gridSpan="3">
                  <a:txBody>
                    <a:bodyPr/>
                    <a:lstStyle/>
                    <a:p>
                      <a:pPr indent="0" lvl="0" marL="0" marR="18675" rtl="0" algn="ctr">
                        <a:lnSpc>
                          <a:spcPct val="115000"/>
                        </a:lnSpc>
                        <a:spcBef>
                          <a:spcPts val="0"/>
                        </a:spcBef>
                        <a:spcAft>
                          <a:spcPts val="0"/>
                        </a:spcAft>
                        <a:buNone/>
                        <a:defRPr b="1" sz="1200">
                          <a:solidFill>
                            <a:srgbClr val="FFFFFF"/>
                          </a:solidFill>
                          <a:latin typeface="Noto Sans"/>
                          <a:ea typeface="Noto Sans"/>
                          <a:cs typeface="Noto Sans"/>
                          <a:sym typeface="Noto Sans"/>
                        </a:defRPr>
                      </a:pPr>
                      <a:r>
                        <a:t>Programa de la sesión</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632550">
                <a:tc rowSpan="2">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3">
                            <a:extLst>
                              <a:ext uri="{A12FA001-AC4F-418D-AE19-62706E023703}">
                                <ahyp:hlinkClr val="tx"/>
                              </a:ext>
                            </a:extLst>
                          </a:hlinkClick>
                        </a:defRPr>
                      </a:pPr>
                      <a:r>
                        <a:t>Te damos la bienvenida 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Presentaciones</a:t>
                      </a:r>
                      <a:endParaRPr sz="1200">
                        <a:solidFill>
                          <a:srgbClr val="113D5C"/>
                        </a:solidFill>
                        <a:latin typeface="Noto Sans"/>
                        <a:ea typeface="Noto Sans"/>
                        <a:cs typeface="Noto Sans"/>
                        <a:sym typeface="Noto Sans"/>
                      </a:endParaRPr>
                    </a:p>
                    <a:p>
                      <a:pPr indent="-231140" lvl="0" marL="200025" marR="18675" rtl="0" algn="l">
                        <a:lnSpc>
                          <a:spcPct val="90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Conocerse mutuamente</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57525">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Resumen de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1632925">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defRPr>
                      </a:pPr>
                      <a:r>
                        <a:rPr>
                          <a:hlinkClick r:id="rId4">
                            <a:extLst>
                              <a:ext uri="{A12FA001-AC4F-418D-AE19-62706E023703}">
                                <ahyp:hlinkClr val="tx"/>
                              </a:ext>
                            </a:extLst>
                          </a:hlinkClick>
                        </a:rPr>
                        <a:t>Primeros pasos para usar el chatbot de Crianza con Conciencia+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Introducción al uso del teléfono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Integración al chatbot de Crianza con Conciencia+</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Primera habilidad de crianza: autocuidado</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Revisión general de la primera sesión del chatbot de Crianza con Conciencia+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Resolver Dificultades con el chatbot de Crianza con Conciencia+</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65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632925">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5">
                            <a:extLst>
                              <a:ext uri="{A12FA001-AC4F-418D-AE19-62706E023703}">
                                <ahyp:hlinkClr val="tx"/>
                              </a:ext>
                            </a:extLst>
                          </a:hlinkClick>
                        </a:defRPr>
                      </a:pPr>
                      <a:r>
                        <a:t>Más Adelante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Establecer Reglas Generales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Rol del Facilitador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Preguntas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Conectar Formando Conciencia+ y el Número de Identificación del Participante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Actividad de Cierre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40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0"/>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2" name="Google Shape;842;p90"/>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pPr>
            <a:r>
              <a:t>Cómo usar el chat automatizado de WhatsApp</a:t>
            </a:r>
            <a:endParaRPr b="0" i="0" sz="1300" u="none" cap="none" strike="noStrike">
              <a:solidFill>
                <a:srgbClr val="000000"/>
              </a:solidFill>
              <a:latin typeface="Arial"/>
              <a:ea typeface="Arial"/>
              <a:cs typeface="Arial"/>
              <a:sym typeface="Arial"/>
            </a:endParaRPr>
          </a:p>
        </p:txBody>
      </p:sp>
      <p:sp>
        <p:nvSpPr>
          <p:cNvPr id="843" name="Google Shape;843;p90"/>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rPr>
                <a:latin typeface="Arial"/>
                <a:ea typeface="Arial"/>
                <a:cs typeface="Arial"/>
                <a:sym typeface="Arial"/>
              </a:rPr>
              <a:t>Uso del teléfono</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Prender y apagar 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 WhatsApp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Carga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Paquete de datos</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Almacenamiento interno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Conciencia digital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pPr>
            <a:r>
              <a:t>Evita daños al teléfono</a:t>
            </a:r>
            <a:endParaRPr sz="1700">
              <a:solidFill>
                <a:srgbClr val="123D5D"/>
              </a:solidFill>
            </a:endParaRPr>
          </a:p>
        </p:txBody>
      </p:sp>
      <p:pic>
        <p:nvPicPr>
          <p:cNvPr id="844" name="Google Shape;844;p90"/>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1"/>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0" name="Google Shape;850;p9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51" name="Google Shape;851;p91"/>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301" name="Shape 301"/>
        <p:cNvGrpSpPr/>
        <p:nvPr/>
      </p:nvGrpSpPr>
      <p:grpSpPr>
        <a:xfrm>
          <a:off x="0" y="0"/>
          <a:ext cx="0" cy="0"/>
          <a:chOff x="0" y="0"/>
          <a:chExt cx="0" cy="0"/>
        </a:xfrm>
      </p:grpSpPr>
      <p:pic>
        <p:nvPicPr>
          <p:cNvPr id="302" name="Google Shape;302;p47"/>
          <p:cNvPicPr preferRelativeResize="0"/>
          <p:nvPr/>
        </p:nvPicPr>
        <p:blipFill rotWithShape="1">
          <a:blip r:embed="rId3">
            <a:alphaModFix/>
          </a:blip>
          <a:srcRect b="18929" l="-15394" r="-11621" t="0"/>
          <a:stretch/>
        </p:blipFill>
        <p:spPr>
          <a:xfrm>
            <a:off x="741213" y="1074350"/>
            <a:ext cx="2031300" cy="2147100"/>
          </a:xfrm>
          <a:prstGeom prst="ellipse">
            <a:avLst/>
          </a:prstGeom>
          <a:noFill/>
          <a:ln>
            <a:noFill/>
          </a:ln>
        </p:spPr>
      </p:pic>
      <p:sp>
        <p:nvSpPr>
          <p:cNvPr id="303" name="Google Shape;303;p47"/>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04" name="Google Shape;304;p47"/>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defRPr b="1" sz="4500">
                <a:solidFill>
                  <a:schemeClr val="lt1"/>
                </a:solidFill>
                <a:latin typeface="Delicious Handrawn"/>
                <a:ea typeface="Delicious Handrawn"/>
                <a:cs typeface="Delicious Handrawn"/>
                <a:sym typeface="Delicious Handrawn"/>
              </a:defRPr>
            </a:pPr>
            <a:r>
              <a:t>CONOCE AL EQUIPO</a:t>
            </a:r>
            <a:endParaRPr b="1" i="0" sz="4500" u="none" cap="none" strike="noStrike">
              <a:solidFill>
                <a:schemeClr val="lt1"/>
              </a:solidFill>
              <a:latin typeface="Delicious Handrawn"/>
              <a:ea typeface="Delicious Handrawn"/>
              <a:cs typeface="Delicious Handrawn"/>
              <a:sym typeface="Delicious Handrawn"/>
            </a:endParaRPr>
          </a:p>
        </p:txBody>
      </p:sp>
      <p:pic>
        <p:nvPicPr>
          <p:cNvPr id="305" name="Google Shape;305;p47"/>
          <p:cNvPicPr preferRelativeResize="0"/>
          <p:nvPr/>
        </p:nvPicPr>
        <p:blipFill rotWithShape="1">
          <a:blip r:embed="rId4">
            <a:alphaModFix/>
          </a:blip>
          <a:srcRect b="0" l="6657" r="6657" t="0"/>
          <a:stretch/>
        </p:blipFill>
        <p:spPr>
          <a:xfrm>
            <a:off x="3556350" y="1074350"/>
            <a:ext cx="2031300" cy="2147100"/>
          </a:xfrm>
          <a:prstGeom prst="ellipse">
            <a:avLst/>
          </a:prstGeom>
          <a:noFill/>
          <a:ln>
            <a:noFill/>
          </a:ln>
        </p:spPr>
      </p:pic>
      <p:pic>
        <p:nvPicPr>
          <p:cNvPr id="306" name="Google Shape;306;p47"/>
          <p:cNvPicPr preferRelativeResize="0"/>
          <p:nvPr/>
        </p:nvPicPr>
        <p:blipFill rotWithShape="1">
          <a:blip r:embed="rId5">
            <a:alphaModFix/>
          </a:blip>
          <a:srcRect b="21734" l="41400" r="3102" t="0"/>
          <a:stretch/>
        </p:blipFill>
        <p:spPr>
          <a:xfrm>
            <a:off x="6371488" y="1074350"/>
            <a:ext cx="2031300" cy="2147100"/>
          </a:xfrm>
          <a:prstGeom prst="ellipse">
            <a:avLst/>
          </a:prstGeom>
          <a:noFill/>
          <a:ln>
            <a:noFill/>
          </a:ln>
        </p:spPr>
      </p:pic>
      <p:sp>
        <p:nvSpPr>
          <p:cNvPr id="307" name="Google Shape;307;p47"/>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Nancy Amador Buenabad</a:t>
            </a:r>
            <a:endParaRPr b="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pPr>
            <a: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sp>
        <p:nvSpPr>
          <p:cNvPr id="308" name="Google Shape;308;p47"/>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Guadalupe Ramírez Martínez</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sp>
        <p:nvSpPr>
          <p:cNvPr id="309" name="Google Shape;309;p47"/>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pic>
        <p:nvPicPr>
          <p:cNvPr id="310" name="Google Shape;310;p47"/>
          <p:cNvPicPr preferRelativeResize="0"/>
          <p:nvPr/>
        </p:nvPicPr>
        <p:blipFill>
          <a:blip r:embed="rId6">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7" name="Google Shape;857;p9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58" name="Google Shape;858;p92"/>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64" name="Google Shape;864;p9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65" name="Google Shape;865;p93"/>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Primeros pasos al usar Crianza con Conciencia+ Chatbot</a:t>
            </a:r>
          </a:p>
        </p:txBody>
      </p:sp>
      <p:sp>
        <p:nvSpPr>
          <p:cNvPr id="871" name="Google Shape;871;p9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Guarda el teléfono de Crianza con Conciencia+ como contacto:</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9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877" name="Google Shape;877;p9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878" name="Google Shape;878;p9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879" name="Google Shape;879;p9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880" name="Google Shape;880;p9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881" name="Google Shape;881;p9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882" name="Google Shape;882;p9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883" name="Google Shape;883;p9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884" name="Google Shape;884;p9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885" name="Google Shape;885;p9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886" name="Google Shape;886;p9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887" name="Google Shape;887;p9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888" name="Google Shape;888;p9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889" name="Google Shape;889;p9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890" name="Google Shape;890;p9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Después de guardar el número, abre WhatsApp y busca "Crianza con Conciencia+"</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9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01" name="Google Shape;901;p9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02" name="Google Shape;902;p9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903" name="Google Shape;903;p9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04" name="Google Shape;904;p9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905" name="Google Shape;905;p9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906" name="Google Shape;906;p9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07" name="Google Shape;907;p9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908" name="Google Shape;908;p9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909" name="Google Shape;909;p9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Busca el contacto que guardaste y cuando aparezca, presiónalo</a:t>
            </a:r>
            <a:endParaRPr b="0" i="0" sz="1400" u="none" cap="none" strike="noStrike">
              <a:solidFill>
                <a:srgbClr val="0C4061"/>
              </a:solidFill>
              <a:latin typeface="Delicious Handrawn"/>
              <a:ea typeface="Delicious Handrawn"/>
              <a:cs typeface="Delicious Handrawn"/>
              <a:sym typeface="Delicious Handrawn"/>
            </a:endParaRPr>
          </a:p>
        </p:txBody>
      </p:sp>
      <p:pic>
        <p:nvPicPr>
          <p:cNvPr id="910" name="Google Shape;910;p9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911" name="Google Shape;911;p9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912" name="Google Shape;912;p9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913" name="Google Shape;913;p9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14" name="Google Shape;914;p9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915" name="Google Shape;915;p9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916" name="Google Shape;916;p9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917" name="Google Shape;917;p9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9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23" name="Google Shape;923;p9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24" name="Google Shape;924;p9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25" name="Google Shape;925;p98"/>
          <p:cNvPicPr preferRelativeResize="0"/>
          <p:nvPr/>
        </p:nvPicPr>
        <p:blipFill rotWithShape="1">
          <a:blip r:embed="rId5">
            <a:alphaModFix/>
          </a:blip>
          <a:srcRect b="0" l="0" r="0" t="0"/>
          <a:stretch/>
        </p:blipFill>
        <p:spPr>
          <a:xfrm>
            <a:off x="1528599" y="1339900"/>
            <a:ext cx="1649599" cy="3571536"/>
          </a:xfrm>
          <a:prstGeom prst="rect">
            <a:avLst/>
          </a:prstGeom>
          <a:noFill/>
          <a:ln>
            <a:noFill/>
          </a:ln>
        </p:spPr>
      </p:pic>
      <p:pic>
        <p:nvPicPr>
          <p:cNvPr id="926" name="Google Shape;926;p9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27" name="Google Shape;927;p98"/>
          <p:cNvPicPr preferRelativeResize="0"/>
          <p:nvPr/>
        </p:nvPicPr>
        <p:blipFill rotWithShape="1">
          <a:blip r:embed="rId6">
            <a:alphaModFix/>
          </a:blip>
          <a:srcRect b="0" l="0" r="0" t="0"/>
          <a:stretch/>
        </p:blipFill>
        <p:spPr>
          <a:xfrm>
            <a:off x="1528599" y="1339890"/>
            <a:ext cx="1649599" cy="3571536"/>
          </a:xfrm>
          <a:prstGeom prst="rect">
            <a:avLst/>
          </a:prstGeom>
          <a:noFill/>
          <a:ln>
            <a:noFill/>
          </a:ln>
        </p:spPr>
      </p:pic>
      <p:sp>
        <p:nvSpPr>
          <p:cNvPr id="928" name="Google Shape;928;p9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929" name="Google Shape;929;p9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930" name="Google Shape;930;p98"/>
          <p:cNvPicPr preferRelativeResize="0"/>
          <p:nvPr/>
        </p:nvPicPr>
        <p:blipFill rotWithShape="1">
          <a:blip r:embed="rId7">
            <a:alphaModFix/>
          </a:blip>
          <a:srcRect b="31299" l="0" r="0" t="0"/>
          <a:stretch/>
        </p:blipFill>
        <p:spPr>
          <a:xfrm>
            <a:off x="3970600" y="1339900"/>
            <a:ext cx="1649599" cy="2453724"/>
          </a:xfrm>
          <a:prstGeom prst="rect">
            <a:avLst/>
          </a:prstGeom>
          <a:noFill/>
          <a:ln>
            <a:noFill/>
          </a:ln>
        </p:spPr>
      </p:pic>
      <p:sp>
        <p:nvSpPr>
          <p:cNvPr id="931" name="Google Shape;931;p9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932" name="Google Shape;932;p9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Comienza</a:t>
            </a:r>
            <a:endParaRPr b="0" i="0" sz="450" u="none" cap="none" strike="noStrike">
              <a:solidFill>
                <a:srgbClr val="000000"/>
              </a:solidFill>
              <a:latin typeface="Arial"/>
              <a:ea typeface="Arial"/>
              <a:cs typeface="Arial"/>
              <a:sym typeface="Arial"/>
            </a:endParaRPr>
          </a:p>
        </p:txBody>
      </p:sp>
      <p:sp>
        <p:nvSpPr>
          <p:cNvPr id="933" name="Google Shape;933;p9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Tu número de identificación es</a:t>
            </a:r>
            <a:endParaRPr b="0" i="0" sz="450" u="none" cap="none" strike="noStrike">
              <a:solidFill>
                <a:srgbClr val="000000"/>
              </a:solidFill>
              <a:latin typeface="Arial"/>
              <a:ea typeface="Arial"/>
              <a:cs typeface="Arial"/>
              <a:sym typeface="Arial"/>
            </a:endParaRPr>
          </a:p>
        </p:txBody>
      </p:sp>
      <p:sp>
        <p:nvSpPr>
          <p:cNvPr id="934" name="Google Shape;934;p98"/>
          <p:cNvSpPr txBox="1"/>
          <p:nvPr/>
        </p:nvSpPr>
        <p:spPr>
          <a:xfrm>
            <a:off x="5405550" y="1892788"/>
            <a:ext cx="22575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a:solidFill>
                  <a:srgbClr val="0C4061"/>
                </a:solidFill>
                <a:latin typeface="Delicious Handrawn"/>
                <a:ea typeface="Delicious Handrawn"/>
                <a:cs typeface="Delicious Handrawn"/>
                <a:sym typeface="Delicious Handrawn"/>
              </a:defRPr>
            </a:pPr>
            <a:r>
              <a:t>El número de identificación (NID) que padres, madres y cuidadores compartirán contigo</a:t>
            </a:r>
            <a:endParaRPr b="0" i="0" u="none" cap="none" strike="noStrike">
              <a:solidFill>
                <a:srgbClr val="0C4061"/>
              </a:solidFill>
              <a:latin typeface="Delicious Handrawn"/>
              <a:ea typeface="Delicious Handrawn"/>
              <a:cs typeface="Delicious Handrawn"/>
              <a:sym typeface="Delicious Handrawn"/>
            </a:endParaRPr>
          </a:p>
        </p:txBody>
      </p:sp>
      <p:pic>
        <p:nvPicPr>
          <p:cNvPr id="935" name="Google Shape;935;p98"/>
          <p:cNvPicPr preferRelativeResize="0"/>
          <p:nvPr/>
        </p:nvPicPr>
        <p:blipFill rotWithShape="1">
          <a:blip r:embed="rId8">
            <a:alphaModFix/>
          </a:blip>
          <a:srcRect b="0" l="0" r="0" t="0"/>
          <a:stretch/>
        </p:blipFill>
        <p:spPr>
          <a:xfrm rot="3338200">
            <a:off x="5112508" y="1812035"/>
            <a:ext cx="358380" cy="358380"/>
          </a:xfrm>
          <a:prstGeom prst="rect">
            <a:avLst/>
          </a:prstGeom>
          <a:noFill/>
          <a:ln>
            <a:noFill/>
          </a:ln>
        </p:spPr>
      </p:pic>
      <p:sp>
        <p:nvSpPr>
          <p:cNvPr id="936" name="Google Shape;936;p98"/>
          <p:cNvSpPr txBox="1"/>
          <p:nvPr/>
        </p:nvSpPr>
        <p:spPr>
          <a:xfrm>
            <a:off x="6066000" y="3426075"/>
            <a:ext cx="1474500" cy="4980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1600">
                <a:solidFill>
                  <a:srgbClr val="0C4061"/>
                </a:solidFill>
                <a:latin typeface="Delicious Handrawn"/>
                <a:ea typeface="Delicious Handrawn"/>
                <a:cs typeface="Delicious Handrawn"/>
                <a:sym typeface="Delicious Handrawn"/>
              </a:defRPr>
            </a:pPr>
            <a:r>
              <a:t>Mensajes de bienvenida</a:t>
            </a:r>
            <a:endParaRPr b="0" i="0" sz="1600" u="none" cap="none" strike="noStrike">
              <a:solidFill>
                <a:srgbClr val="0C4061"/>
              </a:solidFill>
              <a:latin typeface="Delicious Handrawn"/>
              <a:ea typeface="Delicious Handrawn"/>
              <a:cs typeface="Delicious Handrawn"/>
              <a:sym typeface="Delicious Handrawn"/>
            </a:endParaRPr>
          </a:p>
        </p:txBody>
      </p:sp>
      <p:pic>
        <p:nvPicPr>
          <p:cNvPr id="937" name="Google Shape;937;p98"/>
          <p:cNvPicPr preferRelativeResize="0"/>
          <p:nvPr/>
        </p:nvPicPr>
        <p:blipFill rotWithShape="1">
          <a:blip r:embed="rId8">
            <a:alphaModFix/>
          </a:blip>
          <a:srcRect b="0" l="0" r="0" t="0"/>
          <a:stretch/>
        </p:blipFill>
        <p:spPr>
          <a:xfrm rot="3338203">
            <a:off x="5254505" y="3246862"/>
            <a:ext cx="679107" cy="679107"/>
          </a:xfrm>
          <a:prstGeom prst="rect">
            <a:avLst/>
          </a:prstGeom>
          <a:noFill/>
          <a:ln>
            <a:noFill/>
          </a:ln>
        </p:spPr>
      </p:pic>
      <p:pic>
        <p:nvPicPr>
          <p:cNvPr id="938" name="Google Shape;938;p98"/>
          <p:cNvPicPr preferRelativeResize="0"/>
          <p:nvPr/>
        </p:nvPicPr>
        <p:blipFill rotWithShape="1">
          <a:blip r:embed="rId8">
            <a:alphaModFix/>
          </a:blip>
          <a:srcRect b="0" l="0" r="0" t="0"/>
          <a:stretch/>
        </p:blipFill>
        <p:spPr>
          <a:xfrm rot="3338199">
            <a:off x="7429682" y="4219234"/>
            <a:ext cx="483357" cy="483357"/>
          </a:xfrm>
          <a:prstGeom prst="rect">
            <a:avLst/>
          </a:prstGeom>
          <a:noFill/>
          <a:ln>
            <a:noFill/>
          </a:ln>
        </p:spPr>
      </p:pic>
      <p:sp>
        <p:nvSpPr>
          <p:cNvPr id="939" name="Google Shape;939;p98"/>
          <p:cNvSpPr/>
          <p:nvPr/>
        </p:nvSpPr>
        <p:spPr>
          <a:xfrm>
            <a:off x="1742550" y="3405950"/>
            <a:ext cx="236100" cy="82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defRPr sz="300"/>
            </a:pPr>
            <a:r>
              <a:t>ENTRENAR</a:t>
            </a:r>
            <a:endParaRPr sz="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Empecemos con </a:t>
            </a:r>
            <a:r>
              <a:t> el chatbot de Crianza con Conciencia+</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Escribe tu nombre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Escribe tu apellido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tu género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el estado en el que resides</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Elige tu estado civil</a:t>
            </a:r>
            <a:endParaRPr b="0" i="0" sz="1300" u="none" cap="none" strike="noStrike">
              <a:solidFill>
                <a:srgbClr val="123D5D"/>
              </a:solidFill>
              <a:latin typeface="Arial"/>
              <a:ea typeface="Arial"/>
              <a:cs typeface="Arial"/>
              <a:sym typeface="Arial"/>
            </a:endParaRPr>
          </a:p>
        </p:txBody>
      </p:sp>
      <p:sp>
        <p:nvSpPr>
          <p:cNvPr id="945" name="Google Shape;94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46" name="Google Shape;94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en </a:t>
            </a:r>
            <a:r>
              <a:t>Crianza con Conciencia+ Chatbot</a:t>
            </a:r>
            <a:endParaRPr b="0" i="0" sz="1300" u="none" cap="none" strike="noStrike">
              <a:solidFill>
                <a:srgbClr val="000000"/>
              </a:solidFill>
              <a:latin typeface="Arial"/>
              <a:ea typeface="Arial"/>
              <a:cs typeface="Arial"/>
              <a:sym typeface="Arial"/>
            </a:endParaRPr>
          </a:p>
        </p:txBody>
      </p:sp>
      <p:pic>
        <p:nvPicPr>
          <p:cNvPr id="947" name="Google Shape;947;p9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0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Empecemos con </a:t>
            </a:r>
            <a:r>
              <a:t> el chatbot de Crianza con Conciencia+</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Escribe el </a:t>
            </a:r>
            <a:r>
              <a:rPr b="1"/>
              <a:t>NOMBRE O APODO </a:t>
            </a:r>
            <a:r>
              <a:rPr>
                <a:latin typeface="Arial"/>
                <a:ea typeface="Arial"/>
                <a:cs typeface="Arial"/>
                <a:sym typeface="Arial"/>
              </a:rPr>
              <a:t>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Elige el sexo 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 la fecha de nacimiento de tu niña, niño o </a:t>
            </a:r>
            <a:r>
              <a:t>adolescente</a:t>
            </a:r>
            <a:r>
              <a:rPr>
                <a:latin typeface="Arial"/>
                <a:ea typeface="Arial"/>
                <a:cs typeface="Arial"/>
                <a:sym typeface="Arial"/>
              </a:rPr>
              <a:t> (dd/mm/aaaa)</a:t>
            </a:r>
            <a:endParaRPr b="0" i="0" sz="1300" u="none" cap="none" strike="noStrike">
              <a:solidFill>
                <a:srgbClr val="123D5D"/>
              </a:solidFill>
              <a:latin typeface="Arial"/>
              <a:ea typeface="Arial"/>
              <a:cs typeface="Arial"/>
              <a:sym typeface="Arial"/>
            </a:endParaRPr>
          </a:p>
        </p:txBody>
      </p:sp>
      <p:sp>
        <p:nvSpPr>
          <p:cNvPr id="953" name="Google Shape;953;p10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54" name="Google Shape;954;p10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en </a:t>
            </a:r>
            <a:r>
              <a:t>Crianza con Conciencia+ Chatbot</a:t>
            </a:r>
            <a:endParaRPr b="0" i="0" sz="1300" u="none" cap="none" strike="noStrike">
              <a:solidFill>
                <a:srgbClr val="000000"/>
              </a:solidFill>
              <a:latin typeface="Arial"/>
              <a:ea typeface="Arial"/>
              <a:cs typeface="Arial"/>
              <a:sym typeface="Arial"/>
            </a:endParaRPr>
          </a:p>
        </p:txBody>
      </p:sp>
      <p:sp>
        <p:nvSpPr>
          <p:cNvPr id="955" name="Google Shape;955;p10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Pero, ¿cuál niña, niño o adolescente debo de escoger? ¡Tengo más de uno!</a:t>
            </a:r>
            <a:endParaRPr i="1">
              <a:solidFill>
                <a:schemeClr val="lt1"/>
              </a:solidFill>
            </a:endParaRPr>
          </a:p>
        </p:txBody>
      </p:sp>
      <p:pic>
        <p:nvPicPr>
          <p:cNvPr id="956" name="Google Shape;956;p10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Entendemos que cada persona es única e irrepetible y que cada situación es compleja.</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Sacarás el máximo provecho de Crianza con Conciencia+ si te centras en un solo niño, niña o adolescente.</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Al inscribirte, elige al niño, niña o adolescente que presente más problemas de conducta. Recuerda que la niña, el niño o adolescente tiene que tener entre </a:t>
            </a:r>
            <a:r>
              <a:rPr b="1"/>
              <a:t>2 y 17 años.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Si te centras en un solo niño, niña o adolescente, comprenderás mejor sus necesidades.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Lo que aprenderás en Crianza con Conciencia+ puede aplicarse para apoyar el crecimiento de todos tus niños, niñas o adolescentes.</a:t>
            </a:r>
            <a:endParaRPr b="1" sz="1500">
              <a:solidFill>
                <a:srgbClr val="00969B"/>
              </a:solidFill>
            </a:endParaRPr>
          </a:p>
        </p:txBody>
      </p:sp>
      <p:sp>
        <p:nvSpPr>
          <p:cNvPr id="962" name="Google Shape;962;p10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63" name="Google Shape;963;p10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en </a:t>
            </a:r>
            <a:r>
              <a:t>Crianza con Conciencia+ Chatbot</a:t>
            </a:r>
            <a:endParaRPr b="0" i="0" sz="1300" u="none" cap="none" strike="noStrike">
              <a:solidFill>
                <a:srgbClr val="000000"/>
              </a:solidFill>
              <a:latin typeface="Arial"/>
              <a:ea typeface="Arial"/>
              <a:cs typeface="Arial"/>
              <a:sym typeface="Arial"/>
            </a:endParaRPr>
          </a:p>
        </p:txBody>
      </p:sp>
      <p:sp>
        <p:nvSpPr>
          <p:cNvPr id="964" name="Google Shape;964;p10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Pero, ¿cuál niña, niño o adolescente debo de escoger? ¡Tengo más de uno!</a:t>
            </a:r>
            <a:endParaRPr i="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314" name="Shape 314"/>
        <p:cNvGrpSpPr/>
        <p:nvPr/>
      </p:nvGrpSpPr>
      <p:grpSpPr>
        <a:xfrm>
          <a:off x="0" y="0"/>
          <a:ext cx="0" cy="0"/>
          <a:chOff x="0" y="0"/>
          <a:chExt cx="0" cy="0"/>
        </a:xfrm>
      </p:grpSpPr>
      <p:sp>
        <p:nvSpPr>
          <p:cNvPr id="315" name="Google Shape;315;p4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700">
                <a:solidFill>
                  <a:schemeClr val="lt1"/>
                </a:solidFill>
                <a:latin typeface="Noto Sans"/>
                <a:ea typeface="Noto Sans"/>
                <a:cs typeface="Noto Sans"/>
                <a:sym typeface="Noto Sans"/>
              </a:defRPr>
            </a:pPr>
            <a:r>
              <a:t>Encuesta en Zoom para Conocerse Mejor</a:t>
            </a:r>
            <a:endParaRPr b="1" sz="5700">
              <a:solidFill>
                <a:schemeClr val="lt1"/>
              </a:solidFill>
              <a:latin typeface="Noto Sans"/>
              <a:ea typeface="Noto Sans"/>
              <a:cs typeface="Noto Sans"/>
              <a:sym typeface="Noto Sans"/>
            </a:endParaRPr>
          </a:p>
        </p:txBody>
      </p:sp>
      <p:pic>
        <p:nvPicPr>
          <p:cNvPr id="316" name="Google Shape;316;p48"/>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02"/>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970" name="Google Shape;970;p102"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3"/>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Elige </a:t>
            </a:r>
            <a:r>
              <a:rPr b="1"/>
              <a:t>CUALQUIER OPCIÓN </a:t>
            </a:r>
            <a:r>
              <a:t>para</a:t>
            </a:r>
            <a:r>
              <a:rPr>
                <a:latin typeface="Arial"/>
                <a:ea typeface="Arial"/>
                <a:cs typeface="Arial"/>
                <a:sym typeface="Arial"/>
              </a:rPr>
              <a:t> establecer cómo quieres recibir los mensajes</a:t>
            </a:r>
            <a:endParaRPr b="0" i="0" sz="1500" u="none" cap="none" strike="noStrike">
              <a:solidFill>
                <a:srgbClr val="123D5D"/>
              </a:solidFill>
              <a:latin typeface="Arial"/>
              <a:ea typeface="Arial"/>
              <a:cs typeface="Arial"/>
              <a:sym typeface="Arial"/>
            </a:endParaRPr>
          </a:p>
        </p:txBody>
      </p:sp>
      <p:sp>
        <p:nvSpPr>
          <p:cNvPr id="976" name="Google Shape;976;p103"/>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77" name="Google Shape;977;p103"/>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en </a:t>
            </a:r>
            <a:r>
              <a:t>Crianza con Conciencia+ Chatbot</a:t>
            </a:r>
            <a:endParaRPr b="0" i="0" sz="1300" u="none" cap="none" strike="noStrike">
              <a:solidFill>
                <a:srgbClr val="000000"/>
              </a:solidFill>
              <a:latin typeface="Arial"/>
              <a:ea typeface="Arial"/>
              <a:cs typeface="Arial"/>
              <a:sym typeface="Arial"/>
            </a:endParaRPr>
          </a:p>
        </p:txBody>
      </p:sp>
      <p:grpSp>
        <p:nvGrpSpPr>
          <p:cNvPr id="978" name="Google Shape;978;p103"/>
          <p:cNvGrpSpPr/>
          <p:nvPr/>
        </p:nvGrpSpPr>
        <p:grpSpPr>
          <a:xfrm>
            <a:off x="1445012" y="1352951"/>
            <a:ext cx="569100" cy="576600"/>
            <a:chOff x="1680299" y="3458426"/>
            <a:chExt cx="569100" cy="576600"/>
          </a:xfrm>
        </p:grpSpPr>
        <p:sp>
          <p:nvSpPr>
            <p:cNvPr id="979" name="Google Shape;979;p103"/>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980" name="Google Shape;980;p103"/>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981" name="Google Shape;981;p103"/>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representa un reto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NO </a:t>
            </a:r>
            <a:r>
              <a:t>necesitas cuidar tus datos móviles</a:t>
            </a:r>
            <a:endParaRPr>
              <a:solidFill>
                <a:schemeClr val="lt1"/>
              </a:solidFill>
            </a:endParaRPr>
          </a:p>
        </p:txBody>
      </p:sp>
      <p:sp>
        <p:nvSpPr>
          <p:cNvPr id="982" name="Google Shape;982;p103"/>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83" name="Google Shape;983;p103"/>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representa un reto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SÍ </a:t>
            </a:r>
            <a:r>
              <a:t>necesitas cuidar tus datos móviles</a:t>
            </a:r>
            <a:endParaRPr>
              <a:solidFill>
                <a:schemeClr val="lt1"/>
              </a:solidFill>
            </a:endParaRPr>
          </a:p>
        </p:txBody>
      </p:sp>
      <p:pic>
        <p:nvPicPr>
          <p:cNvPr id="984" name="Google Shape;984;p103"/>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985" name="Google Shape;985;p103"/>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86" name="Google Shape;986;p103"/>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Solo Texto e Imágenes</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a:t>
            </a:r>
            <a:r>
              <a:rPr b="1"/>
              <a:t>NO </a:t>
            </a:r>
            <a:r>
              <a:t> representa un reto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SÍ </a:t>
            </a:r>
            <a:r>
              <a:t>necesitas cuidar tus datos móviles</a:t>
            </a:r>
            <a:endParaRPr>
              <a:solidFill>
                <a:schemeClr val="lt1"/>
              </a:solidFill>
            </a:endParaRPr>
          </a:p>
        </p:txBody>
      </p:sp>
      <p:pic>
        <p:nvPicPr>
          <p:cNvPr id="987" name="Google Shape;987;p103"/>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4"/>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Ahora sí, ¡estamos listos para empezar!</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996" name="Shape 996"/>
        <p:cNvGrpSpPr/>
        <p:nvPr/>
      </p:nvGrpSpPr>
      <p:grpSpPr>
        <a:xfrm>
          <a:off x="0" y="0"/>
          <a:ext cx="0" cy="0"/>
          <a:chOff x="0" y="0"/>
          <a:chExt cx="0" cy="0"/>
        </a:xfrm>
      </p:grpSpPr>
      <p:sp>
        <p:nvSpPr>
          <p:cNvPr id="997" name="Google Shape;997;p105"/>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Encuesta Zoom: ¿Cómo fue tu experiencia?</a:t>
            </a:r>
            <a:endParaRPr b="1" sz="50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106"/>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1003" name="Google Shape;1003;p106"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7"/>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¡Exploremos la primera sesión juntos!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Selecciona/Escribe SIGUIENTE</a:t>
            </a:r>
            <a:endParaRPr sz="3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14" name="Google Shape;1014;p10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¿En qué consiste una sesión de Crianza con Conciencia+?</a:t>
            </a:r>
            <a:endParaRPr b="0" i="0" sz="1300" u="none" cap="none" strike="noStrike">
              <a:solidFill>
                <a:srgbClr val="000000"/>
              </a:solidFill>
              <a:latin typeface="Arial"/>
              <a:ea typeface="Arial"/>
              <a:cs typeface="Arial"/>
              <a:sym typeface="Arial"/>
            </a:endParaRPr>
          </a:p>
        </p:txBody>
      </p:sp>
      <p:pic>
        <p:nvPicPr>
          <p:cNvPr id="1015" name="Google Shape;1015;p108"/>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1016" name="Google Shape;1016;p108"/>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Cuestionarios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Recuerda, contesta usando lo que ya sabes. ¡Estamos aquí para aprender! </a:t>
            </a:r>
            <a:endParaRPr i="1">
              <a:solidFill>
                <a:schemeClr val="lt1"/>
              </a:solidFill>
              <a:latin typeface="Noto Sans"/>
              <a:ea typeface="Noto Sans"/>
              <a:cs typeface="Noto Sans"/>
              <a:sym typeface="Noto Sans"/>
            </a:endParaRPr>
          </a:p>
        </p:txBody>
      </p:sp>
      <p:pic>
        <p:nvPicPr>
          <p:cNvPr id="1017" name="Google Shape;1017;p108"/>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1018" name="Google Shape;1018;p108"/>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1019" name="Google Shape;1019;p108"/>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Cómics</a:t>
            </a:r>
            <a:endParaRPr i="1">
              <a:solidFill>
                <a:schemeClr val="lt1"/>
              </a:solidFill>
              <a:latin typeface="Noto Sans"/>
              <a:ea typeface="Noto Sans"/>
              <a:cs typeface="Noto Sans"/>
              <a:sym typeface="Noto Sans"/>
            </a:endParaRPr>
          </a:p>
        </p:txBody>
      </p:sp>
      <p:pic>
        <p:nvPicPr>
          <p:cNvPr id="1020" name="Google Shape;1020;p108"/>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1021" name="Google Shape;1021;p108"/>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1022" name="Google Shape;1022;p108"/>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1023" name="Google Shape;1023;p108"/>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1024" name="Google Shape;1024;p108"/>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1025" name="Google Shape;1025;p108"/>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1026" name="Google Shape;1026;p108"/>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Texto</a:t>
            </a:r>
            <a:endParaRPr i="1">
              <a:solidFill>
                <a:schemeClr val="lt1"/>
              </a:solidFill>
              <a:latin typeface="Noto Sans"/>
              <a:ea typeface="Noto Sans"/>
              <a:cs typeface="Noto Sans"/>
              <a:sym typeface="Noto Sans"/>
            </a:endParaRPr>
          </a:p>
        </p:txBody>
      </p:sp>
      <p:sp>
        <p:nvSpPr>
          <p:cNvPr id="1027" name="Google Shape;1027;p108"/>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Las sesiones serán un poco diferentes para cada persona. ¡Están personalizadas!</a:t>
            </a:r>
            <a:endParaRPr i="1" sz="1300">
              <a:solidFill>
                <a:schemeClr val="lt1"/>
              </a:solidFill>
              <a:latin typeface="Noto Sans"/>
              <a:ea typeface="Noto Sans"/>
              <a:cs typeface="Noto Sans"/>
              <a:sym typeface="Noto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09"/>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1033" name="Google Shape;1033;p109"/>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1034" name="Google Shape;1034;p109"/>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1035" name="Google Shape;1035;p109"/>
          <p:cNvGrpSpPr/>
          <p:nvPr/>
        </p:nvGrpSpPr>
        <p:grpSpPr>
          <a:xfrm>
            <a:off x="521350" y="1294012"/>
            <a:ext cx="3448196" cy="931514"/>
            <a:chOff x="0" y="-57150"/>
            <a:chExt cx="5523300" cy="2484038"/>
          </a:xfrm>
        </p:grpSpPr>
        <p:sp>
          <p:nvSpPr>
            <p:cNvPr id="1036" name="Google Shape;1036;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1037" name="Google Shape;1037;p109"/>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¿Te atoraste en el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¿No ves la palabra SIGUIENTE?</a:t>
              </a:r>
              <a:endParaRPr sz="700">
                <a:solidFill>
                  <a:schemeClr val="dk1"/>
                </a:solidFill>
                <a:latin typeface="Noto Sans"/>
                <a:ea typeface="Noto Sans"/>
                <a:cs typeface="Noto Sans"/>
                <a:sym typeface="Noto Sans"/>
              </a:endParaRPr>
            </a:p>
          </p:txBody>
        </p:sp>
      </p:grpSp>
      <p:sp>
        <p:nvSpPr>
          <p:cNvPr id="1038" name="Google Shape;1038;p10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39" name="Google Shape;1039;p10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Resuelve Retos y Desafíos en el chatbot de </a:t>
            </a:r>
            <a:r>
              <a:t>Crianza con Conciencia+</a:t>
            </a:r>
            <a:endParaRPr b="0" i="0" sz="1300" u="none" cap="none" strike="noStrike">
              <a:solidFill>
                <a:srgbClr val="000000"/>
              </a:solidFill>
              <a:latin typeface="Arial"/>
              <a:ea typeface="Arial"/>
              <a:cs typeface="Arial"/>
              <a:sym typeface="Arial"/>
            </a:endParaRPr>
          </a:p>
        </p:txBody>
      </p:sp>
      <p:grpSp>
        <p:nvGrpSpPr>
          <p:cNvPr id="1040" name="Google Shape;1040;p109"/>
          <p:cNvGrpSpPr/>
          <p:nvPr/>
        </p:nvGrpSpPr>
        <p:grpSpPr>
          <a:xfrm>
            <a:off x="4887775" y="1294000"/>
            <a:ext cx="3484650" cy="1578052"/>
            <a:chOff x="0" y="-57150"/>
            <a:chExt cx="5523300" cy="4208138"/>
          </a:xfrm>
        </p:grpSpPr>
        <p:sp>
          <p:nvSpPr>
            <p:cNvPr id="1041" name="Google Shape;1041;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MENÚ</a:t>
              </a:r>
              <a:endParaRPr b="1" sz="1300">
                <a:solidFill>
                  <a:srgbClr val="00969B"/>
                </a:solidFill>
                <a:latin typeface="Delicious Handrawn"/>
                <a:ea typeface="Delicious Handrawn"/>
                <a:cs typeface="Delicious Handrawn"/>
                <a:sym typeface="Delicious Handrawn"/>
              </a:endParaRPr>
            </a:p>
          </p:txBody>
        </p:sp>
        <p:sp>
          <p:nvSpPr>
            <p:cNvPr id="1042" name="Google Shape;1042;p109"/>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Cambia la configuración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Revisa las sesiones que has completado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Vuelve a ver el vídeo de integración</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1043" name="Google Shape;1043;p109"/>
          <p:cNvGrpSpPr/>
          <p:nvPr/>
        </p:nvGrpSpPr>
        <p:grpSpPr>
          <a:xfrm>
            <a:off x="485075" y="3501012"/>
            <a:ext cx="3448196" cy="500414"/>
            <a:chOff x="0" y="-57150"/>
            <a:chExt cx="5523300" cy="1334438"/>
          </a:xfrm>
        </p:grpSpPr>
        <p:sp>
          <p:nvSpPr>
            <p:cNvPr id="1044" name="Google Shape;1044;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REPRODUCIR</a:t>
              </a:r>
              <a:endParaRPr b="1" sz="1300">
                <a:solidFill>
                  <a:srgbClr val="00969B"/>
                </a:solidFill>
                <a:latin typeface="Delicious Handrawn"/>
                <a:ea typeface="Delicious Handrawn"/>
                <a:cs typeface="Delicious Handrawn"/>
                <a:sym typeface="Delicious Handrawn"/>
              </a:endParaRPr>
            </a:p>
          </p:txBody>
        </p:sp>
        <p:sp>
          <p:nvSpPr>
            <p:cNvPr id="1045" name="Google Shape;1045;p109"/>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Encuentra actividades lúdicas para hacer con tu niña, niño o adolescente</a:t>
              </a:r>
              <a:endParaRPr sz="700">
                <a:solidFill>
                  <a:schemeClr val="dk1"/>
                </a:solidFill>
                <a:latin typeface="Noto Sans"/>
                <a:ea typeface="Noto Sans"/>
                <a:cs typeface="Noto Sans"/>
                <a:sym typeface="Noto Sans"/>
              </a:endParaRPr>
            </a:p>
          </p:txBody>
        </p:sp>
      </p:grpSp>
      <p:grpSp>
        <p:nvGrpSpPr>
          <p:cNvPr id="1046" name="Google Shape;1046;p109"/>
          <p:cNvGrpSpPr/>
          <p:nvPr/>
        </p:nvGrpSpPr>
        <p:grpSpPr>
          <a:xfrm>
            <a:off x="4906000" y="3522162"/>
            <a:ext cx="3448196" cy="715964"/>
            <a:chOff x="0" y="-57150"/>
            <a:chExt cx="5523300" cy="1909238"/>
          </a:xfrm>
        </p:grpSpPr>
        <p:sp>
          <p:nvSpPr>
            <p:cNvPr id="1047" name="Google Shape;1047;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AYUDA</a:t>
              </a:r>
              <a:endParaRPr b="1" sz="1300">
                <a:solidFill>
                  <a:srgbClr val="00969B"/>
                </a:solidFill>
                <a:latin typeface="Delicious Handrawn"/>
                <a:ea typeface="Delicious Handrawn"/>
                <a:cs typeface="Delicious Handrawn"/>
                <a:sym typeface="Delicious Handrawn"/>
              </a:endParaRPr>
            </a:p>
          </p:txBody>
        </p:sp>
        <p:sp>
          <p:nvSpPr>
            <p:cNvPr id="1048" name="Google Shape;1048;p109"/>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Explora recursos e información de contacto relacionados con violencia intrafamiliar, violencia sexual, salud mental u otras situaciones urgentes.</a:t>
              </a:r>
              <a:endParaRPr sz="700">
                <a:solidFill>
                  <a:schemeClr val="dk1"/>
                </a:solidFill>
                <a:latin typeface="Noto Sans"/>
                <a:ea typeface="Noto Sans"/>
                <a:cs typeface="Noto Sans"/>
                <a:sym typeface="Noto San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54" name="Google Shape;1054;p11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¿Cómo Entender el MENÚ de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60" name="Google Shape;1060;p11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¿Cómo Entender el MENÚ de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22" name="Google Shape;322;p49"/>
          <p:cNvSpPr txBox="1"/>
          <p:nvPr/>
        </p:nvSpPr>
        <p:spPr>
          <a:xfrm>
            <a:off x="286222" y="197506"/>
            <a:ext cx="8857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Bienvenida y Presentaciones</a:t>
            </a:r>
            <a:endParaRPr b="1">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latin typeface="Delicious Handrawn"/>
              <a:ea typeface="Delicious Handrawn"/>
              <a:cs typeface="Delicious Handrawn"/>
              <a:sym typeface="Delicious Handrawn"/>
            </a:endParaRPr>
          </a:p>
        </p:txBody>
      </p:sp>
      <p:sp>
        <p:nvSpPr>
          <p:cNvPr id="323" name="Google Shape;323;p49"/>
          <p:cNvSpPr txBox="1"/>
          <p:nvPr/>
        </p:nvSpPr>
        <p:spPr>
          <a:xfrm>
            <a:off x="1594625" y="1755900"/>
            <a:ext cx="55011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defRPr b="1" sz="5000">
                <a:solidFill>
                  <a:srgbClr val="019FE4"/>
                </a:solidFill>
                <a:latin typeface="Delicious Handrawn"/>
                <a:ea typeface="Delicious Handrawn"/>
                <a:cs typeface="Delicious Handrawn"/>
                <a:sym typeface="Delicious Handrawn"/>
              </a:defRPr>
            </a:pPr>
            <a:r>
              <a:t>ESTABLEZCAMOS ALGUNAS REGLAS BÁSICAS</a:t>
            </a:r>
            <a:endParaRPr b="1" i="0" sz="5000" u="none" cap="none" strike="noStrike">
              <a:solidFill>
                <a:srgbClr val="019FE4"/>
              </a:solidFill>
              <a:latin typeface="Delicious Handrawn"/>
              <a:ea typeface="Delicious Handrawn"/>
              <a:cs typeface="Delicious Handrawn"/>
              <a:sym typeface="Delicious Handrawn"/>
            </a:endParaRPr>
          </a:p>
        </p:txBody>
      </p:sp>
      <p:sp>
        <p:nvSpPr>
          <p:cNvPr id="324" name="Google Shape;324;p49"/>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5" name="Google Shape;325;p49"/>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6" name="Google Shape;326;p49"/>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7" name="Google Shape;327;p49"/>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8" name="Google Shape;328;p49"/>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9" name="Google Shape;329;p49"/>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064" name="Shape 1064"/>
        <p:cNvGrpSpPr/>
        <p:nvPr/>
      </p:nvGrpSpPr>
      <p:grpSpPr>
        <a:xfrm>
          <a:off x="0" y="0"/>
          <a:ext cx="0" cy="0"/>
          <a:chOff x="0" y="0"/>
          <a:chExt cx="0" cy="0"/>
        </a:xfrm>
      </p:grpSpPr>
      <p:pic>
        <p:nvPicPr>
          <p:cNvPr id="1065" name="Google Shape;1065;p112"/>
          <p:cNvPicPr preferRelativeResize="0"/>
          <p:nvPr/>
        </p:nvPicPr>
        <p:blipFill>
          <a:blip r:embed="rId3">
            <a:alphaModFix/>
          </a:blip>
          <a:stretch>
            <a:fillRect/>
          </a:stretch>
        </p:blipFill>
        <p:spPr>
          <a:xfrm flipH="1" rot="10800000">
            <a:off x="3360500" y="877575"/>
            <a:ext cx="2215375" cy="2215375"/>
          </a:xfrm>
          <a:prstGeom prst="rect">
            <a:avLst/>
          </a:prstGeom>
          <a:noFill/>
          <a:ln>
            <a:noFill/>
          </a:ln>
        </p:spPr>
      </p:pic>
      <p:sp>
        <p:nvSpPr>
          <p:cNvPr id="1066" name="Google Shape;1066;p112"/>
          <p:cNvSpPr txBox="1"/>
          <p:nvPr/>
        </p:nvSpPr>
        <p:spPr>
          <a:xfrm>
            <a:off x="1588052" y="3585275"/>
            <a:ext cx="5967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pPr>
            <a:r>
              <a:t>Cambio de rol para ser facilitadores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1070" name="Shape 1070"/>
        <p:cNvGrpSpPr/>
        <p:nvPr/>
      </p:nvGrpSpPr>
      <p:grpSpPr>
        <a:xfrm>
          <a:off x="0" y="0"/>
          <a:ext cx="0" cy="0"/>
          <a:chOff x="0" y="0"/>
          <a:chExt cx="0" cy="0"/>
        </a:xfrm>
      </p:grpSpPr>
      <p:sp>
        <p:nvSpPr>
          <p:cNvPr id="1071" name="Google Shape;1071;p113"/>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defRPr b="1" sz="4200">
                <a:solidFill>
                  <a:schemeClr val="lt1"/>
                </a:solidFill>
              </a:defRPr>
            </a:pPr>
            <a:r>
              <a:t>¿Qué habilidades de facilitación observaste cuando realizábamos estas actividades?</a:t>
            </a:r>
            <a:endParaRPr b="1" sz="4200">
              <a:solidFill>
                <a:schemeClr val="lt1"/>
              </a:solidFill>
            </a:endParaRPr>
          </a:p>
          <a:p>
            <a:pPr indent="0" lvl="0" marL="0" rtl="0" algn="l">
              <a:spcBef>
                <a:spcPts val="1200"/>
              </a:spcBef>
              <a:spcAft>
                <a:spcPts val="0"/>
              </a:spcAft>
              <a:buNone/>
            </a:pPr>
            <a:endParaRPr b="1" sz="4200">
              <a:solidFill>
                <a:schemeClr val="lt1"/>
              </a:solidFill>
            </a:endParaRPr>
          </a:p>
          <a:p>
            <a:pPr indent="0" lvl="0" marL="0" rtl="0" algn="l">
              <a:spcBef>
                <a:spcPts val="0"/>
              </a:spcBef>
              <a:spcAft>
                <a:spcPts val="0"/>
              </a:spcAft>
              <a:buNone/>
              <a:defRPr b="1" sz="4200">
                <a:solidFill>
                  <a:schemeClr val="lt1"/>
                </a:solidFill>
              </a:defRPr>
            </a:pPr>
            <a:r>
              <a:t>Compartir en Preguntas y Respuestas</a:t>
            </a:r>
            <a:endParaRPr b="1" sz="4200">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075" name="Shape 1075"/>
        <p:cNvGrpSpPr/>
        <p:nvPr/>
      </p:nvGrpSpPr>
      <p:grpSpPr>
        <a:xfrm>
          <a:off x="0" y="0"/>
          <a:ext cx="0" cy="0"/>
          <a:chOff x="0" y="0"/>
          <a:chExt cx="0" cy="0"/>
        </a:xfrm>
      </p:grpSpPr>
      <p:sp>
        <p:nvSpPr>
          <p:cNvPr id="1076" name="Google Shape;1076;p114"/>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Módulo 4: Configuración de la App Formando Conciencia+</a:t>
            </a:r>
            <a:endParaRPr b="1" sz="50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5"/>
          <p:cNvSpPr/>
          <p:nvPr/>
        </p:nvSpPr>
        <p:spPr>
          <a:xfrm rot="-5400000">
            <a:off x="2622450" y="-2421225"/>
            <a:ext cx="480900" cy="57258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82" name="Google Shape;1082;p11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1083" name="Google Shape;1083;p115"/>
          <p:cNvPicPr preferRelativeResize="0"/>
          <p:nvPr/>
        </p:nvPicPr>
        <p:blipFill rotWithShape="1">
          <a:blip r:embed="rId4">
            <a:alphaModFix/>
          </a:blip>
          <a:srcRect b="0" l="0" r="0" t="0"/>
          <a:stretch/>
        </p:blipFill>
        <p:spPr>
          <a:xfrm>
            <a:off x="849787" y="902375"/>
            <a:ext cx="2624701" cy="2624701"/>
          </a:xfrm>
          <a:prstGeom prst="rect">
            <a:avLst/>
          </a:prstGeom>
          <a:noFill/>
          <a:ln>
            <a:noFill/>
          </a:ln>
        </p:spPr>
      </p:pic>
      <p:sp>
        <p:nvSpPr>
          <p:cNvPr id="1084" name="Google Shape;1084;p115"/>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Escanea el código QR para descargar la aplicación desde el Google Play Store</a:t>
            </a:r>
            <a:endParaRPr>
              <a:latin typeface="Noto Sans"/>
              <a:ea typeface="Noto Sans"/>
              <a:cs typeface="Noto Sans"/>
              <a:sym typeface="Noto Sans"/>
            </a:endParaRPr>
          </a:p>
        </p:txBody>
      </p:sp>
      <p:pic>
        <p:nvPicPr>
          <p:cNvPr id="1085" name="Google Shape;1085;p115"/>
          <p:cNvPicPr preferRelativeResize="0"/>
          <p:nvPr/>
        </p:nvPicPr>
        <p:blipFill rotWithShape="1">
          <a:blip r:embed="rId5">
            <a:alphaModFix/>
          </a:blip>
          <a:srcRect b="0" l="0" r="0" t="0"/>
          <a:stretch/>
        </p:blipFill>
        <p:spPr>
          <a:xfrm>
            <a:off x="5501063" y="960676"/>
            <a:ext cx="2508098" cy="2508098"/>
          </a:xfrm>
          <a:prstGeom prst="rect">
            <a:avLst/>
          </a:prstGeom>
          <a:noFill/>
          <a:ln>
            <a:noFill/>
          </a:ln>
        </p:spPr>
      </p:pic>
      <p:sp>
        <p:nvSpPr>
          <p:cNvPr id="1086" name="Google Shape;1086;p115"/>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Si no tienes acceso a Google Play Store, escanea el código QR para acceder a la versión web de la aplicación.</a:t>
            </a:r>
            <a:endParaRPr>
              <a:latin typeface="Noto Sans"/>
              <a:ea typeface="Noto Sans"/>
              <a:cs typeface="Noto Sans"/>
              <a:sym typeface="No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16"/>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92" name="Google Shape;1092;p11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grpSp>
        <p:nvGrpSpPr>
          <p:cNvPr id="1093" name="Google Shape;1093;p116"/>
          <p:cNvGrpSpPr/>
          <p:nvPr/>
        </p:nvGrpSpPr>
        <p:grpSpPr>
          <a:xfrm>
            <a:off x="923650" y="1498300"/>
            <a:ext cx="1451100" cy="2621700"/>
            <a:chOff x="923650" y="1498300"/>
            <a:chExt cx="1451100" cy="2621700"/>
          </a:xfrm>
        </p:grpSpPr>
        <p:sp>
          <p:nvSpPr>
            <p:cNvPr id="1094" name="Google Shape;1094;p116"/>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01</a:t>
              </a:r>
              <a:endParaRPr sz="3100">
                <a:solidFill>
                  <a:schemeClr val="lt1"/>
                </a:solidFill>
                <a:latin typeface="Delicious Handrawn"/>
                <a:ea typeface="Delicious Handrawn"/>
                <a:cs typeface="Delicious Handrawn"/>
                <a:sym typeface="Delicious Handrawn"/>
              </a:endParaRPr>
            </a:p>
          </p:txBody>
        </p:sp>
        <p:cxnSp>
          <p:nvCxnSpPr>
            <p:cNvPr id="1095" name="Google Shape;1095;p116"/>
            <p:cNvCxnSpPr>
              <a:stCxn id="1094"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6"/>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Agregar padres, madres y cuidadores a la App de Formando Conciencia+</a:t>
              </a:r>
              <a:endParaRPr>
                <a:latin typeface="Noto Sans"/>
                <a:ea typeface="Noto Sans"/>
                <a:cs typeface="Noto Sans"/>
                <a:sym typeface="Noto Sans"/>
              </a:endParaRPr>
            </a:p>
          </p:txBody>
        </p:sp>
      </p:grpSp>
      <p:grpSp>
        <p:nvGrpSpPr>
          <p:cNvPr id="1097" name="Google Shape;1097;p116"/>
          <p:cNvGrpSpPr/>
          <p:nvPr/>
        </p:nvGrpSpPr>
        <p:grpSpPr>
          <a:xfrm>
            <a:off x="2669999" y="1498300"/>
            <a:ext cx="1631700" cy="2621700"/>
            <a:chOff x="3084595" y="1498300"/>
            <a:chExt cx="1631700" cy="2621700"/>
          </a:xfrm>
        </p:grpSpPr>
        <p:sp>
          <p:nvSpPr>
            <p:cNvPr id="1098" name="Google Shape;1098;p116"/>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02</a:t>
              </a:r>
              <a:endParaRPr sz="3100">
                <a:solidFill>
                  <a:schemeClr val="lt1"/>
                </a:solidFill>
                <a:latin typeface="Delicious Handrawn"/>
                <a:ea typeface="Delicious Handrawn"/>
                <a:cs typeface="Delicious Handrawn"/>
                <a:sym typeface="Delicious Handrawn"/>
              </a:endParaRPr>
            </a:p>
          </p:txBody>
        </p:sp>
        <p:cxnSp>
          <p:nvCxnSpPr>
            <p:cNvPr id="1099" name="Google Shape;1099;p116"/>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0" name="Google Shape;1100;p116"/>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Acceder a la guía del facilitador para la sesión presencial de integración</a:t>
              </a:r>
              <a:endParaRPr>
                <a:latin typeface="Noto Sans"/>
                <a:ea typeface="Noto Sans"/>
                <a:cs typeface="Noto Sans"/>
                <a:sym typeface="Noto Sans"/>
              </a:endParaRPr>
            </a:p>
          </p:txBody>
        </p:sp>
      </p:grpSp>
      <p:grpSp>
        <p:nvGrpSpPr>
          <p:cNvPr id="1101" name="Google Shape;1101;p116"/>
          <p:cNvGrpSpPr/>
          <p:nvPr/>
        </p:nvGrpSpPr>
        <p:grpSpPr>
          <a:xfrm>
            <a:off x="4596958" y="1498300"/>
            <a:ext cx="1451100" cy="2621700"/>
            <a:chOff x="4804263" y="1498300"/>
            <a:chExt cx="1451100" cy="2621700"/>
          </a:xfrm>
        </p:grpSpPr>
        <p:sp>
          <p:nvSpPr>
            <p:cNvPr id="1102" name="Google Shape;1102;p116"/>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03</a:t>
              </a:r>
              <a:endParaRPr sz="3100">
                <a:solidFill>
                  <a:schemeClr val="lt1"/>
                </a:solidFill>
                <a:latin typeface="Delicious Handrawn"/>
                <a:ea typeface="Delicious Handrawn"/>
                <a:cs typeface="Delicious Handrawn"/>
                <a:sym typeface="Delicious Handrawn"/>
              </a:endParaRPr>
            </a:p>
          </p:txBody>
        </p:sp>
        <p:cxnSp>
          <p:nvCxnSpPr>
            <p:cNvPr id="1103" name="Google Shape;1103;p116"/>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4" name="Google Shape;1104;p116"/>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Buscar mensajes para llevar a cabo una sesión de chat de WhatsApp</a:t>
              </a:r>
              <a:endParaRPr>
                <a:latin typeface="Noto Sans"/>
                <a:ea typeface="Noto Sans"/>
                <a:cs typeface="Noto Sans"/>
                <a:sym typeface="Noto Sans"/>
              </a:endParaRPr>
            </a:p>
          </p:txBody>
        </p:sp>
      </p:grpSp>
      <p:grpSp>
        <p:nvGrpSpPr>
          <p:cNvPr id="1105" name="Google Shape;1105;p116"/>
          <p:cNvGrpSpPr/>
          <p:nvPr/>
        </p:nvGrpSpPr>
        <p:grpSpPr>
          <a:xfrm>
            <a:off x="6433613" y="1498300"/>
            <a:ext cx="1451100" cy="2527925"/>
            <a:chOff x="6433613" y="1498300"/>
            <a:chExt cx="1451100" cy="2527925"/>
          </a:xfrm>
        </p:grpSpPr>
        <p:sp>
          <p:nvSpPr>
            <p:cNvPr id="1106" name="Google Shape;1106;p116"/>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04</a:t>
              </a:r>
              <a:endParaRPr sz="3100">
                <a:solidFill>
                  <a:schemeClr val="lt1"/>
                </a:solidFill>
                <a:latin typeface="Delicious Handrawn"/>
                <a:ea typeface="Delicious Handrawn"/>
                <a:cs typeface="Delicious Handrawn"/>
                <a:sym typeface="Delicious Handrawn"/>
              </a:endParaRPr>
            </a:p>
          </p:txBody>
        </p:sp>
        <p:cxnSp>
          <p:nvCxnSpPr>
            <p:cNvPr id="1107" name="Google Shape;1107;p116"/>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1108" name="Google Shape;1108;p116"/>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Tratar cuestiones de salvaguarda o protección </a:t>
              </a:r>
              <a:endParaRPr>
                <a:latin typeface="Noto Sans"/>
                <a:ea typeface="Noto Sans"/>
                <a:cs typeface="Noto Sans"/>
                <a:sym typeface="Noto Sans"/>
              </a:endParaRPr>
            </a:p>
          </p:txBody>
        </p:sp>
      </p:grpSp>
      <p:sp>
        <p:nvSpPr>
          <p:cNvPr id="1109" name="Google Shape;1109;p116"/>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¿Para qué usarás la App Formando Conciencia+?</a:t>
            </a:r>
            <a:endParaRPr sz="16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7"/>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15" name="Google Shape;1115;p11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1116" name="Google Shape;1116;p117" title="crear perfil .mp4">
            <a:hlinkClick r:id="rId3"/>
          </p:cNvPr>
          <p:cNvPicPr preferRelativeResize="0"/>
          <p:nvPr/>
        </p:nvPicPr>
        <p:blipFill>
          <a:blip r:embed="rId4">
            <a:alphaModFix/>
          </a:blip>
          <a:stretch>
            <a:fillRect/>
          </a:stretch>
        </p:blipFill>
        <p:spPr>
          <a:xfrm>
            <a:off x="5963738" y="0"/>
            <a:ext cx="3180273"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20" name="Shape 1120"/>
        <p:cNvGrpSpPr/>
        <p:nvPr/>
      </p:nvGrpSpPr>
      <p:grpSpPr>
        <a:xfrm>
          <a:off x="0" y="0"/>
          <a:ext cx="0" cy="0"/>
          <a:chOff x="0" y="0"/>
          <a:chExt cx="0" cy="0"/>
        </a:xfrm>
      </p:grpSpPr>
      <p:sp>
        <p:nvSpPr>
          <p:cNvPr id="1121" name="Google Shape;1121;p118"/>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Resumen general de la App Formando Conciencia+ </a:t>
            </a:r>
            <a:endParaRPr b="1" sz="5000">
              <a:solidFill>
                <a:schemeClr val="lt1"/>
              </a:solidFill>
            </a:endParaRPr>
          </a:p>
        </p:txBody>
      </p:sp>
      <p:pic>
        <p:nvPicPr>
          <p:cNvPr id="1122" name="Google Shape;1122;p118"/>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126" name="Shape 1126"/>
        <p:cNvGrpSpPr/>
        <p:nvPr/>
      </p:nvGrpSpPr>
      <p:grpSpPr>
        <a:xfrm>
          <a:off x="0" y="0"/>
          <a:ext cx="0" cy="0"/>
          <a:chOff x="0" y="0"/>
          <a:chExt cx="0" cy="0"/>
        </a:xfrm>
      </p:grpSpPr>
      <p:sp>
        <p:nvSpPr>
          <p:cNvPr id="1127" name="Google Shape;1127;p119"/>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Cierre </a:t>
            </a:r>
            <a:endParaRPr b="1" sz="5000">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0"/>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33" name="Google Shape;1133;p12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1134" name="Google Shape;1134;p120"/>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hemos visto hasta ahora? </a:t>
            </a:r>
            <a:endParaRPr b="0" i="0" sz="1600" u="none" cap="none" strike="noStrike">
              <a:solidFill>
                <a:schemeClr val="accent5"/>
              </a:solidFill>
              <a:latin typeface="Arial"/>
              <a:ea typeface="Arial"/>
              <a:cs typeface="Arial"/>
              <a:sym typeface="Arial"/>
            </a:endParaRPr>
          </a:p>
        </p:txBody>
      </p:sp>
      <p:sp>
        <p:nvSpPr>
          <p:cNvPr id="1135" name="Google Shape;1135;p120"/>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Antecedentes, visión general y estructura de Crianza con Conciencia+.</a:t>
            </a:r>
            <a:endParaRPr b="0" i="0" sz="1600" u="none" cap="none" strike="noStrike">
              <a:solidFill>
                <a:srgbClr val="000000"/>
              </a:solidFill>
              <a:latin typeface="Arial"/>
              <a:ea typeface="Arial"/>
              <a:cs typeface="Arial"/>
              <a:sym typeface="Arial"/>
            </a:endParaRPr>
          </a:p>
        </p:txBody>
      </p:sp>
      <p:grpSp>
        <p:nvGrpSpPr>
          <p:cNvPr id="1136" name="Google Shape;1136;p120"/>
          <p:cNvGrpSpPr/>
          <p:nvPr/>
        </p:nvGrpSpPr>
        <p:grpSpPr>
          <a:xfrm>
            <a:off x="617712" y="1736969"/>
            <a:ext cx="480873" cy="480925"/>
            <a:chOff x="475577" y="1034115"/>
            <a:chExt cx="523200" cy="523200"/>
          </a:xfrm>
        </p:grpSpPr>
        <p:sp>
          <p:nvSpPr>
            <p:cNvPr id="1137" name="Google Shape;1137;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38" name="Google Shape;1138;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39" name="Google Shape;1139;p120"/>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Habilidades de facilitación: Aceptar, Explorar, Conectar y Practicar</a:t>
            </a:r>
            <a:endParaRPr b="0" i="0" sz="1600" u="none" cap="none" strike="noStrike">
              <a:solidFill>
                <a:srgbClr val="000000"/>
              </a:solidFill>
              <a:latin typeface="Arial"/>
              <a:ea typeface="Arial"/>
              <a:cs typeface="Arial"/>
              <a:sym typeface="Arial"/>
            </a:endParaRPr>
          </a:p>
        </p:txBody>
      </p:sp>
      <p:grpSp>
        <p:nvGrpSpPr>
          <p:cNvPr id="1140" name="Google Shape;1140;p120"/>
          <p:cNvGrpSpPr/>
          <p:nvPr/>
        </p:nvGrpSpPr>
        <p:grpSpPr>
          <a:xfrm>
            <a:off x="617712" y="2446159"/>
            <a:ext cx="480873" cy="480925"/>
            <a:chOff x="475577" y="1034115"/>
            <a:chExt cx="523200" cy="523200"/>
          </a:xfrm>
        </p:grpSpPr>
        <p:sp>
          <p:nvSpPr>
            <p:cNvPr id="1141" name="Google Shape;1141;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42" name="Google Shape;1142;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3" name="Google Shape;1143;p120"/>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Configurar la App Formando Conciencia+ </a:t>
            </a:r>
            <a:endParaRPr b="0" i="0" sz="1600" u="none" cap="none" strike="noStrike">
              <a:solidFill>
                <a:srgbClr val="000000"/>
              </a:solidFill>
              <a:latin typeface="Arial"/>
              <a:ea typeface="Arial"/>
              <a:cs typeface="Arial"/>
              <a:sym typeface="Arial"/>
            </a:endParaRPr>
          </a:p>
        </p:txBody>
      </p:sp>
      <p:grpSp>
        <p:nvGrpSpPr>
          <p:cNvPr id="1144" name="Google Shape;1144;p120"/>
          <p:cNvGrpSpPr/>
          <p:nvPr/>
        </p:nvGrpSpPr>
        <p:grpSpPr>
          <a:xfrm>
            <a:off x="617712" y="3155348"/>
            <a:ext cx="480873" cy="480925"/>
            <a:chOff x="475577" y="1034115"/>
            <a:chExt cx="523200" cy="523200"/>
          </a:xfrm>
        </p:grpSpPr>
        <p:sp>
          <p:nvSpPr>
            <p:cNvPr id="1145" name="Google Shape;1145;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46" name="Google Shape;1146;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7" name="Google Shape;1147;p120"/>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Demostración en directo de la sesión de integración (Continuará mañana) </a:t>
            </a:r>
            <a:endParaRPr b="0" i="0" sz="1600" u="none" cap="none" strike="noStrike">
              <a:solidFill>
                <a:srgbClr val="000000"/>
              </a:solidFill>
              <a:latin typeface="Arial"/>
              <a:ea typeface="Arial"/>
              <a:cs typeface="Arial"/>
              <a:sym typeface="Arial"/>
            </a:endParaRPr>
          </a:p>
        </p:txBody>
      </p:sp>
      <p:grpSp>
        <p:nvGrpSpPr>
          <p:cNvPr id="1148" name="Google Shape;1148;p120"/>
          <p:cNvGrpSpPr/>
          <p:nvPr/>
        </p:nvGrpSpPr>
        <p:grpSpPr>
          <a:xfrm>
            <a:off x="617712" y="3864537"/>
            <a:ext cx="480873" cy="480925"/>
            <a:chOff x="475577" y="1034115"/>
            <a:chExt cx="523200" cy="523200"/>
          </a:xfrm>
        </p:grpSpPr>
        <p:sp>
          <p:nvSpPr>
            <p:cNvPr id="1149" name="Google Shape;1149;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50" name="Google Shape;1150;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1"/>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56" name="Google Shape;1156;p12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1157" name="Google Shape;1157;p121"/>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Actividad para Casa</a:t>
            </a:r>
            <a:endParaRPr b="0" i="0" sz="1600" u="none" cap="none" strike="noStrike">
              <a:solidFill>
                <a:schemeClr val="accent5"/>
              </a:solidFill>
              <a:latin typeface="Arial"/>
              <a:ea typeface="Arial"/>
              <a:cs typeface="Arial"/>
              <a:sym typeface="Arial"/>
            </a:endParaRPr>
          </a:p>
        </p:txBody>
      </p:sp>
      <p:sp>
        <p:nvSpPr>
          <p:cNvPr id="1158" name="Google Shape;1158;p121"/>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Repasa las habilidades de facilitación que aprendiste hoy, especialmente el método AECP.</a:t>
            </a:r>
            <a:endParaRPr sz="1600">
              <a:solidFill>
                <a:srgbClr val="0C4061"/>
              </a:solidFill>
            </a:endParaRPr>
          </a:p>
        </p:txBody>
      </p:sp>
      <p:grpSp>
        <p:nvGrpSpPr>
          <p:cNvPr id="1159" name="Google Shape;1159;p121"/>
          <p:cNvGrpSpPr/>
          <p:nvPr/>
        </p:nvGrpSpPr>
        <p:grpSpPr>
          <a:xfrm>
            <a:off x="628412" y="1683444"/>
            <a:ext cx="480873" cy="480925"/>
            <a:chOff x="475577" y="1034115"/>
            <a:chExt cx="523200" cy="523200"/>
          </a:xfrm>
        </p:grpSpPr>
        <p:sp>
          <p:nvSpPr>
            <p:cNvPr id="1160" name="Google Shape;1160;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1" name="Google Shape;1161;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2" name="Google Shape;1162;p121"/>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Revisa todas las sesiones del chatbot de Crianza con Conciencia+. Al final de cada sesión, pídeles que escriban NUEVO para empezar una sesión nueva.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endParaRPr sz="1600">
              <a:solidFill>
                <a:srgbClr val="0C4061"/>
              </a:solidFill>
            </a:endParaRPr>
          </a:p>
        </p:txBody>
      </p:sp>
      <p:grpSp>
        <p:nvGrpSpPr>
          <p:cNvPr id="1163" name="Google Shape;1163;p121"/>
          <p:cNvGrpSpPr/>
          <p:nvPr/>
        </p:nvGrpSpPr>
        <p:grpSpPr>
          <a:xfrm>
            <a:off x="628412" y="2392634"/>
            <a:ext cx="480873" cy="480925"/>
            <a:chOff x="475577" y="1034115"/>
            <a:chExt cx="523200" cy="523200"/>
          </a:xfrm>
        </p:grpSpPr>
        <p:sp>
          <p:nvSpPr>
            <p:cNvPr id="1164" name="Google Shape;1164;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5" name="Google Shape;1165;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6" name="Google Shape;1166;p121"/>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Si los participantes tienen algún problema, pueden reiniciar el chat automatizado escribiendo REANUDAR. </a:t>
            </a:r>
            <a:r>
              <a:rPr b="1"/>
              <a:t>¡NO USES REANUDAR CON PADRES, MADRES Y CUIDADORES! </a:t>
            </a:r>
            <a:endParaRPr b="1" sz="1600">
              <a:solidFill>
                <a:srgbClr val="0C4061"/>
              </a:solidFill>
            </a:endParaRPr>
          </a:p>
        </p:txBody>
      </p:sp>
      <p:grpSp>
        <p:nvGrpSpPr>
          <p:cNvPr id="1167" name="Google Shape;1167;p121"/>
          <p:cNvGrpSpPr/>
          <p:nvPr/>
        </p:nvGrpSpPr>
        <p:grpSpPr>
          <a:xfrm>
            <a:off x="628412" y="3101823"/>
            <a:ext cx="480873" cy="480925"/>
            <a:chOff x="475577" y="1034115"/>
            <a:chExt cx="523200" cy="523200"/>
          </a:xfrm>
        </p:grpSpPr>
        <p:sp>
          <p:nvSpPr>
            <p:cNvPr id="1168" name="Google Shape;1168;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9" name="Google Shape;1169;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70" name="Google Shape;1170;p121"/>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C4061"/>
                </a:solidFill>
              </a:defRPr>
            </a:pPr>
            <a:r>
              <a:t>Recuérdales a los participantes que estas palabras clave solo son para usarse durante la capacitación, y que NO deben compartirlos con los padres, madres o cuidadores durante la sesión de integración. </a:t>
            </a:r>
            <a:endParaRPr b="1" sz="1600">
              <a:solidFill>
                <a:srgbClr val="0C4061"/>
              </a:solidFill>
            </a:endParaRPr>
          </a:p>
        </p:txBody>
      </p:sp>
      <p:grpSp>
        <p:nvGrpSpPr>
          <p:cNvPr id="1171" name="Google Shape;1171;p121"/>
          <p:cNvGrpSpPr/>
          <p:nvPr/>
        </p:nvGrpSpPr>
        <p:grpSpPr>
          <a:xfrm>
            <a:off x="628412" y="3811012"/>
            <a:ext cx="480873" cy="480925"/>
            <a:chOff x="475577" y="1034115"/>
            <a:chExt cx="523200" cy="523200"/>
          </a:xfrm>
        </p:grpSpPr>
        <p:sp>
          <p:nvSpPr>
            <p:cNvPr id="1172" name="Google Shape;1172;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73" name="Google Shape;1173;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35" name="Google Shape;335;p5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1" i="0" sz="1400" u="none" cap="none" strike="noStrike">
              <a:solidFill>
                <a:srgbClr val="000000"/>
              </a:solidFill>
            </a:endParaRPr>
          </a:p>
        </p:txBody>
      </p:sp>
      <p:sp>
        <p:nvSpPr>
          <p:cNvPr id="336" name="Google Shape;336;p50"/>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EF1651"/>
                </a:solidFill>
              </a:defRPr>
            </a:pPr>
            <a:r>
              <a:t>Algunas reglas generales para nuestra sesión: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Préstale toda tu atención a la sesión: ¡sé un participante activo!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Sé considerado y respetuoso con las diversas perspectivas.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Practica la escucha activa manteniendo la cámara encendido siempre que sea posible.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Usa las diferentes funciones como el chat o levantar la mano para contribuir en la sesión.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Pon tu micrófono en silencio cuando estés escuchando a los demás.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Únete al taller a tiempo.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i="1" sz="1600">
                <a:solidFill>
                  <a:schemeClr val="accent5"/>
                </a:solidFill>
              </a:defRPr>
            </a:pPr>
            <a:r>
              <a:t>¿Otros?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2"/>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79" name="Google Shape;1179;p1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1180" name="Google Shape;1180;p122"/>
          <p:cNvSpPr txBox="1"/>
          <p:nvPr/>
        </p:nvSpPr>
        <p:spPr>
          <a:xfrm>
            <a:off x="6935725" y="251350"/>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1181" name="Google Shape;1181;p122"/>
          <p:cNvGraphicFramePr/>
          <p:nvPr/>
        </p:nvGraphicFramePr>
        <p:xfrm>
          <a:off x="239975" y="835250"/>
          <a:ext cx="3000000" cy="3000000"/>
        </p:xfrm>
        <a:graphic>
          <a:graphicData uri="http://schemas.openxmlformats.org/drawingml/2006/table">
            <a:tbl>
              <a:tblPr>
                <a:noFill/>
                <a:tableStyleId>{14496B87-5704-4777-A86E-75ADE45BAD4F}</a:tableStyleId>
              </a:tblPr>
              <a:tblGrid>
                <a:gridCol w="1039300"/>
                <a:gridCol w="2759600"/>
                <a:gridCol w="4865125"/>
              </a:tblGrid>
              <a:tr h="1000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12:00-12:40</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5: Preparación para la sesión de Chat automatizada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pPr>
                      <a: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defRPr b="1" sz="1200">
                          <a:solidFill>
                            <a:srgbClr val="113D5C"/>
                          </a:solidFill>
                        </a:defRPr>
                      </a:pPr>
                      <a: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defRPr sz="1200">
                          <a:solidFill>
                            <a:srgbClr val="113D5C"/>
                          </a:solidFill>
                        </a:defRPr>
                      </a:pPr>
                      <a: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pPr>
                      <a: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13:20-13:50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¿Qué es? Cómo proceder en la virtualidad y presencialidad</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13:50-14:00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Clausura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185" name="Shape 1185"/>
        <p:cNvGrpSpPr/>
        <p:nvPr/>
      </p:nvGrpSpPr>
      <p:grpSpPr>
        <a:xfrm>
          <a:off x="0" y="0"/>
          <a:ext cx="0" cy="0"/>
          <a:chOff x="0" y="0"/>
          <a:chExt cx="0" cy="0"/>
        </a:xfrm>
      </p:grpSpPr>
      <p:sp>
        <p:nvSpPr>
          <p:cNvPr id="1186" name="Google Shape;1186;p123"/>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124"/>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192" name="Google Shape;1192;p124"/>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2</a:t>
            </a:r>
            <a:endParaRPr b="1" i="0" sz="2300" u="none" cap="none" strike="noStrike">
              <a:solidFill>
                <a:srgbClr val="0B4060"/>
              </a:solidFill>
              <a:latin typeface="Noto Sans"/>
              <a:ea typeface="Noto Sans"/>
              <a:cs typeface="Noto Sans"/>
              <a:sym typeface="Noto Sans"/>
            </a:endParaRPr>
          </a:p>
        </p:txBody>
      </p:sp>
      <p:pic>
        <p:nvPicPr>
          <p:cNvPr id="1193" name="Google Shape;1193;p124"/>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194" name="Google Shape;1194;p124"/>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00" name="Google Shape;1200;p12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1201" name="Google Shape;1201;p12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1202" name="Google Shape;1202;p12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1203" name="Google Shape;1203;p12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en el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1204" name="Google Shape;1204;p12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1205" name="Google Shape;1205;p12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1206" name="Google Shape;1206;p12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2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12" name="Google Shape;1212;p1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1213" name="Google Shape;1213;p12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214" name="Google Shape;1214;p12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215" name="Google Shape;1215;p12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formador </a:t>
            </a:r>
            <a:endParaRPr sz="1800">
              <a:latin typeface="Noto Sans"/>
              <a:ea typeface="Noto Sans"/>
              <a:cs typeface="Noto Sans"/>
              <a:sym typeface="Noto Sans"/>
            </a:endParaRPr>
          </a:p>
        </p:txBody>
      </p:sp>
      <p:cxnSp>
        <p:nvCxnSpPr>
          <p:cNvPr id="1216" name="Google Shape;1216;p126"/>
          <p:cNvCxnSpPr>
            <a:endCxn id="1215"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217" name="Google Shape;1217;p12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formador sobre Crianza con Conciencia+</a:t>
            </a:r>
            <a:endParaRPr sz="1800">
              <a:latin typeface="Noto Sans"/>
              <a:ea typeface="Noto Sans"/>
              <a:cs typeface="Noto Sans"/>
              <a:sym typeface="Noto Sans"/>
            </a:endParaRPr>
          </a:p>
        </p:txBody>
      </p:sp>
      <p:cxnSp>
        <p:nvCxnSpPr>
          <p:cNvPr id="1218" name="Google Shape;1218;p126"/>
          <p:cNvCxnSpPr>
            <a:endCxn id="1217"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24" name="Google Shape;1224;p1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e Introducciones</a:t>
            </a:r>
            <a:endParaRPr b="0" i="0" sz="1400" u="none" cap="none" strike="noStrike">
              <a:solidFill>
                <a:srgbClr val="000000"/>
              </a:solidFill>
              <a:latin typeface="Arial"/>
              <a:ea typeface="Arial"/>
              <a:cs typeface="Arial"/>
              <a:sym typeface="Arial"/>
            </a:endParaRPr>
          </a:p>
        </p:txBody>
      </p:sp>
      <p:sp>
        <p:nvSpPr>
          <p:cNvPr id="1225" name="Google Shape;1225;p127"/>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100">
                <a:solidFill>
                  <a:srgbClr val="EF1651"/>
                </a:solidFill>
              </a:defRPr>
            </a:pPr>
            <a:r>
              <a:t>Algunas reglas generales para nuestra sesión: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Préstale toda tu atención a la sesión: ¡sé un participante activo!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Sé considerado y respetuoso con las diversas perspectivas.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Practica la escucha activa manteniendo la cámara encendido siempre que sea posible.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Usa las diferentes funciones como el chat o levantar la mano para contribuir en la sesión.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Pon tu micrófono en silencio cuando estés escuchando a los demás.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Únete al taller a tiempo.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28"/>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1" name="Google Shape;1231;p12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Actividades al Comienzo del Día</a:t>
            </a:r>
            <a:endParaRPr b="0" i="0" sz="1400" u="none" cap="none" strike="noStrike">
              <a:solidFill>
                <a:srgbClr val="000000"/>
              </a:solidFill>
              <a:latin typeface="Arial"/>
              <a:ea typeface="Arial"/>
              <a:cs typeface="Arial"/>
              <a:sym typeface="Arial"/>
            </a:endParaRPr>
          </a:p>
        </p:txBody>
      </p:sp>
      <p:pic>
        <p:nvPicPr>
          <p:cNvPr id="1232" name="Google Shape;1232;p128" title="take_a_pause.mp4">
            <a:hlinkClick r:id="rId3"/>
          </p:cNvPr>
          <p:cNvPicPr preferRelativeResize="0"/>
          <p:nvPr/>
        </p:nvPicPr>
        <p:blipFill>
          <a:blip r:embed="rId4">
            <a:alphaModFix/>
          </a:blip>
          <a:stretch>
            <a:fillRect/>
          </a:stretch>
        </p:blipFill>
        <p:spPr>
          <a:xfrm>
            <a:off x="0" y="0"/>
            <a:ext cx="9144000" cy="51435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36" name="Shape 1236"/>
        <p:cNvGrpSpPr/>
        <p:nvPr/>
      </p:nvGrpSpPr>
      <p:grpSpPr>
        <a:xfrm>
          <a:off x="0" y="0"/>
          <a:ext cx="0" cy="0"/>
          <a:chOff x="0" y="0"/>
          <a:chExt cx="0" cy="0"/>
        </a:xfrm>
      </p:grpSpPr>
      <p:sp>
        <p:nvSpPr>
          <p:cNvPr id="1237" name="Google Shape;1237;p129"/>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Encuesta Zoom: ¿Cómo estás hoy? </a:t>
            </a:r>
            <a:endParaRPr b="1" sz="4400">
              <a:solidFill>
                <a:schemeClr val="l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41" name="Shape 1241"/>
        <p:cNvGrpSpPr/>
        <p:nvPr/>
      </p:nvGrpSpPr>
      <p:grpSpPr>
        <a:xfrm>
          <a:off x="0" y="0"/>
          <a:ext cx="0" cy="0"/>
          <a:chOff x="0" y="0"/>
          <a:chExt cx="0" cy="0"/>
        </a:xfrm>
      </p:grpSpPr>
      <p:sp>
        <p:nvSpPr>
          <p:cNvPr id="1242" name="Google Shape;1242;p130"/>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Chat: ¿Cuál es UN punto clave importante que te llevaste de la sesión de ayer?</a:t>
            </a:r>
            <a:endParaRPr b="1" sz="4400">
              <a:solidFill>
                <a:schemeClr val="lt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246" name="Shape 1246"/>
        <p:cNvGrpSpPr/>
        <p:nvPr/>
      </p:nvGrpSpPr>
      <p:grpSpPr>
        <a:xfrm>
          <a:off x="0" y="0"/>
          <a:ext cx="0" cy="0"/>
          <a:chOff x="0" y="0"/>
          <a:chExt cx="0" cy="0"/>
        </a:xfrm>
      </p:grpSpPr>
      <p:sp>
        <p:nvSpPr>
          <p:cNvPr id="1247" name="Google Shape;1247;p13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5: Preparing for Chat Session</a:t>
            </a:r>
            <a:endParaRPr b="1" sz="5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0" name="Shape 340"/>
        <p:cNvGrpSpPr/>
        <p:nvPr/>
      </p:nvGrpSpPr>
      <p:grpSpPr>
        <a:xfrm>
          <a:off x="0" y="0"/>
          <a:ext cx="0" cy="0"/>
          <a:chOff x="0" y="0"/>
          <a:chExt cx="0" cy="0"/>
        </a:xfrm>
      </p:grpSpPr>
      <p:sp>
        <p:nvSpPr>
          <p:cNvPr id="341" name="Google Shape;341;p5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latin typeface="Noto Sans"/>
                <a:ea typeface="Noto Sans"/>
                <a:cs typeface="Noto Sans"/>
                <a:sym typeface="Noto Sans"/>
              </a:defRPr>
            </a:pPr>
            <a:r>
              <a:t>Comparte tus experiencias</a:t>
            </a:r>
            <a:endParaRPr b="1" sz="6000">
              <a:solidFill>
                <a:schemeClr val="lt1"/>
              </a:solidFill>
              <a:latin typeface="Noto Sans"/>
              <a:ea typeface="Noto Sans"/>
              <a:cs typeface="Noto Sans"/>
              <a:sym typeface="No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32"/>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900">
                <a:solidFill>
                  <a:srgbClr val="DB3514"/>
                </a:solidFill>
              </a:defRPr>
            </a:pPr>
            <a:r>
              <a:t>Crea un Grupo de WhatsApp antes de la sesión de integración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Guarda los Contactos de los Padres, Madres y Cuidadores: </a:t>
            </a:r>
            <a:r>
              <a:t>Guarda los nombres y números de los padres, madres y cuidadores asignados para asegurar una confirmación rápida durante la sesión.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Crea un Grupo de WhatsApp:</a:t>
            </a:r>
            <a:r>
              <a:t>Creat y configura tu grupo con tiempo y usando "Crianza con Conciencia+" como nombre base.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defRPr sz="1800">
                <a:solidFill>
                  <a:schemeClr val="accent5"/>
                </a:solidFill>
              </a:defRPr>
            </a:pPr>
            <a:r>
              <a:rPr b="1"/>
              <a:t>Ejemplo de un Nombre de Grupo: </a:t>
            </a:r>
            <a:r>
              <a:t>Considera un nombre temporal como "Crianza con Conciencia+_FamiliasFelices" para darle un toque personal.</a:t>
            </a:r>
            <a:endParaRPr b="1" sz="1800">
              <a:solidFill>
                <a:schemeClr val="accent5"/>
              </a:solidFill>
            </a:endParaRPr>
          </a:p>
        </p:txBody>
      </p:sp>
      <p:sp>
        <p:nvSpPr>
          <p:cNvPr id="1253" name="Google Shape;1253;p132"/>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4" name="Google Shape;1254;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3"/>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Establece Reglas Generales para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defRPr sz="1900">
                <a:solidFill>
                  <a:schemeClr val="accent5"/>
                </a:solidFill>
              </a:defRPr>
            </a:pPr>
            <a:r>
              <a:t>Destaca la importancia de crear un espacio seguro y cómodo en el grupo de WhatsApp para todos los involucrados.</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defRPr b="1" sz="1900">
                <a:solidFill>
                  <a:schemeClr val="accent5"/>
                </a:solidFill>
              </a:defRPr>
            </a:pPr>
            <a:r>
              <a:t>Formato para las Reglas Generales:</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Coloca una cartulina o rotafolio titulado: Reglas Generales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Invita a los participantes a sugerir reglas para un ambiente de grupo positivo.</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Escribe las reglas y los comentarios en la cartulina para futuras consultas.</a:t>
            </a:r>
            <a:endParaRPr sz="1900">
              <a:solidFill>
                <a:schemeClr val="accent5"/>
              </a:solidFill>
            </a:endParaRPr>
          </a:p>
        </p:txBody>
      </p:sp>
      <p:sp>
        <p:nvSpPr>
          <p:cNvPr id="1260" name="Google Shape;1260;p133"/>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1" name="Google Shape;1261;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34"/>
          <p:cNvSpPr txBox="1"/>
          <p:nvPr/>
        </p:nvSpPr>
        <p:spPr>
          <a:xfrm>
            <a:off x="286225" y="873325"/>
            <a:ext cx="8294400" cy="294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Tips para la discusión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Fomenta el comportamiento positivo en las reglas.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Haz sugerencias sobre temas concretos como el uso del celular, el respeto,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Repite y explora cada regla para que quede clara.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Ejemplo: Si se menciona "Respeto", pregunta qué comportamientos demuestran respeto.</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Asegúrate de que todos los padres, madres y cuidadores estén de acuerdo con las reglas generales: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Da una oportunidad amplia para que todos puedan contribuir antes de pasar a la siguiente sugerencia</a:t>
            </a:r>
            <a:endParaRPr sz="1600">
              <a:solidFill>
                <a:schemeClr val="accent5"/>
              </a:solidFill>
            </a:endParaRPr>
          </a:p>
        </p:txBody>
      </p:sp>
      <p:sp>
        <p:nvSpPr>
          <p:cNvPr id="1267" name="Google Shape;1267;p13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8" name="Google Shape;1268;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Objetivo:</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Crea un conjunto de reglas generales acordadas por todos para mantener un entorno respetuoso y solidario en el grupo de WhatsApp.</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Qué hacer cuando un padre, madre o cuidador olvida una regla:</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Si un padre, madre o cuidador olvida una de las reglas generales, puedes mandarle recordatorio privado y amable (Ver Preguntas Frecuentes en Formando Conciencia+).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En caso de comportamiento inadecuado o de infracciones persistentes a las reglas, puedes remover al padre, madre o cuidador y notificárselo a tu supervisor (Ver Preguntas Frecuentes en Formando Conciencia+).  </a:t>
            </a:r>
            <a:endParaRPr sz="1600">
              <a:solidFill>
                <a:schemeClr val="accent5"/>
              </a:solidFill>
            </a:endParaRPr>
          </a:p>
        </p:txBody>
      </p:sp>
      <p:sp>
        <p:nvSpPr>
          <p:cNvPr id="1274" name="Google Shape;1274;p13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36"/>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81" name="Google Shape;1281;p136"/>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282" name="Google Shape;1282;p13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83" name="Google Shape;1283;p136"/>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1284" name="Google Shape;1284;p136"/>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500">
                <a:solidFill>
                  <a:srgbClr val="DB3614"/>
                </a:solidFill>
              </a:defRPr>
            </a:pPr>
            <a:r>
              <a:t>Después de la sesión de integración, tu rol es: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Ponerte en contacto y ver cómo va todo cada par de días hasta el final del curso</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Asegurarte de que todos sigan las reglas generales que ya se discutieron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Plantear preguntas de discusión sobre la crianza de niños, niñas y adolescentes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Reportar cualquier caso de abuso de niñas, niños, adolescentes y adultos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Salirte del grupo una vez terminado el programa Sin embargo, los padres, madres y cuidadores pueden seguir aprendiendo a través de Crianza con Conciencia+. </a:t>
            </a:r>
            <a:endParaRPr sz="1500">
              <a:solidFill>
                <a:srgbClr val="123D5D"/>
              </a:solidFill>
            </a:endParaRPr>
          </a:p>
          <a:p>
            <a:pPr indent="0" lvl="0" marL="0" marR="0" rtl="0" algn="l">
              <a:lnSpc>
                <a:spcPct val="150000"/>
              </a:lnSpc>
              <a:spcBef>
                <a:spcPts val="1000"/>
              </a:spcBef>
              <a:spcAft>
                <a:spcPts val="1000"/>
              </a:spcAft>
              <a:buNone/>
              <a:defRPr b="1" sz="1500">
                <a:solidFill>
                  <a:srgbClr val="123D5D"/>
                </a:solidFill>
              </a:defRPr>
            </a:pPr>
            <a:r>
              <a:t>A finales de año, habrá nuevos cursos de Crianza con Conciencia+ para padres, madres y cuidadores.</a:t>
            </a:r>
            <a:endParaRPr b="1" sz="1500">
              <a:solidFill>
                <a:srgbClr val="123D5D"/>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0" name="Google Shape;1290;p137"/>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291" name="Google Shape;1291;p13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92" name="Google Shape;1292;p137"/>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293" name="Google Shape;1293;p137" title="Agregar cuidadorxs.mp4">
            <a:hlinkClick r:id="rId4"/>
          </p:cNvPr>
          <p:cNvPicPr preferRelativeResize="0"/>
          <p:nvPr/>
        </p:nvPicPr>
        <p:blipFill>
          <a:blip r:embed="rId5">
            <a:alphaModFix/>
          </a:blip>
          <a:stretch>
            <a:fillRect/>
          </a:stretch>
        </p:blipFill>
        <p:spPr>
          <a:xfrm>
            <a:off x="5715000" y="0"/>
            <a:ext cx="3429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9" name="Google Shape;1299;p13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00" name="Google Shape;1300;p13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01" name="Google Shape;1301;p13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1302" name="Google Shape;1302;p138"/>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sz="1900">
                <a:solidFill>
                  <a:srgbClr val="DB3614"/>
                </a:solidFill>
              </a:defRPr>
            </a:pPr>
            <a:r>
              <a:t>¡PRUÉBALO TÚ MISMO! </a:t>
            </a:r>
            <a:endParaRPr b="1" sz="1900">
              <a:solidFill>
                <a:srgbClr val="123D5D"/>
              </a:solidFill>
            </a:endParaRPr>
          </a:p>
        </p:txBody>
      </p:sp>
      <p:sp>
        <p:nvSpPr>
          <p:cNvPr id="1303" name="Google Shape;1303;p138"/>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04" name="Google Shape;1304;p138"/>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1305" name="Google Shape;1305;p138"/>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a un padre, madre o cuidador </a:t>
            </a:r>
            <a:endParaRPr b="1"/>
          </a:p>
          <a:p>
            <a:pPr indent="0" lvl="0" marL="0" rtl="0" algn="l">
              <a:spcBef>
                <a:spcPts val="0"/>
              </a:spcBef>
              <a:spcAft>
                <a:spcPts val="0"/>
              </a:spcAft>
              <a:buNone/>
            </a:pPr>
            <a:r>
              <a:rPr b="1"/>
              <a:t>Nombre: </a:t>
            </a:r>
            <a:r>
              <a:t>Mario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121212</a:t>
            </a:r>
          </a:p>
        </p:txBody>
      </p:sp>
      <p:sp>
        <p:nvSpPr>
          <p:cNvPr id="1306" name="Google Shape;1306;p138"/>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07" name="Google Shape;1307;p138"/>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1308" name="Google Shape;1308;p138"/>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un compañero de crianza </a:t>
            </a:r>
            <a:endParaRPr b="1"/>
          </a:p>
          <a:p>
            <a:pPr indent="0" lvl="0" marL="0" rtl="0" algn="l">
              <a:spcBef>
                <a:spcPts val="0"/>
              </a:spcBef>
              <a:spcAft>
                <a:spcPts val="0"/>
              </a:spcAft>
              <a:buNone/>
            </a:pPr>
            <a:r>
              <a:rPr b="1"/>
              <a:t>Nombre: </a:t>
            </a:r>
            <a:r>
              <a:t>Isabel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343434</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3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4" name="Google Shape;1314;p13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15" name="Google Shape;1315;p13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16" name="Google Shape;1316;p13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317" name="Google Shape;1317;p139" title="informe de asistencia.mp4">
            <a:hlinkClick r:id="rId4"/>
          </p:cNvPr>
          <p:cNvPicPr preferRelativeResize="0"/>
          <p:nvPr/>
        </p:nvPicPr>
        <p:blipFill>
          <a:blip r:embed="rId5">
            <a:alphaModFix/>
          </a:blip>
          <a:stretch>
            <a:fillRect/>
          </a:stretch>
        </p:blipFill>
        <p:spPr>
          <a:xfrm>
            <a:off x="6100275" y="0"/>
            <a:ext cx="30001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321" name="Shape 1321"/>
        <p:cNvGrpSpPr/>
        <p:nvPr/>
      </p:nvGrpSpPr>
      <p:grpSpPr>
        <a:xfrm>
          <a:off x="0" y="0"/>
          <a:ext cx="0" cy="0"/>
          <a:chOff x="0" y="0"/>
          <a:chExt cx="0" cy="0"/>
        </a:xfrm>
      </p:grpSpPr>
      <p:sp>
        <p:nvSpPr>
          <p:cNvPr id="1322" name="Google Shape;1322;p140"/>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Módulo 6: Llevando a cabo la Sesión de Chat de WhatsApp</a:t>
            </a:r>
            <a:endParaRPr b="1" sz="5000">
              <a:solidFill>
                <a:schemeClr val="lt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41"/>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28" name="Google Shape;1328;p1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p:txBody>
      </p:sp>
      <p:sp>
        <p:nvSpPr>
          <p:cNvPr id="1329" name="Google Shape;1329;p141"/>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1330" name="Google Shape;1330;p141"/>
          <p:cNvSpPr txBox="1"/>
          <p:nvPr/>
        </p:nvSpPr>
        <p:spPr>
          <a:xfrm>
            <a:off x="3130300" y="820475"/>
            <a:ext cx="2884500" cy="4017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a:solidFill>
                  <a:schemeClr val="dk1"/>
                </a:solidFill>
              </a:defRPr>
            </a:pPr>
            <a:r>
              <a:t>Hay tres sesiones de chat: </a:t>
            </a:r>
            <a:endParaRPr>
              <a:solidFill>
                <a:schemeClr val="dk1"/>
              </a:solidFill>
            </a:endParaRPr>
          </a:p>
          <a:p>
            <a:pPr indent="-317500" lvl="0" marL="457200" rtl="0" algn="l">
              <a:lnSpc>
                <a:spcPct val="150000"/>
              </a:lnSpc>
              <a:spcBef>
                <a:spcPts val="1200"/>
              </a:spcBef>
              <a:spcAft>
                <a:spcPts val="0"/>
              </a:spcAft>
              <a:buClr>
                <a:schemeClr val="dk1"/>
              </a:buClr>
              <a:buSzPts val="1400"/>
              <a:buChar char="●"/>
              <a:defRPr>
                <a:solidFill>
                  <a:schemeClr val="dk1"/>
                </a:solidFill>
              </a:defRPr>
            </a:pPr>
            <a:r>
              <a:t>Después de la sesión de integración: Bienvenida y presentaciones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3: Diálogo Interno: Sesión de chat de WhatsApp sobre el diálogo Interno y el estrés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5: Despedida </a:t>
            </a:r>
            <a:endParaRPr>
              <a:solidFill>
                <a:schemeClr val="dk1"/>
              </a:solidFill>
            </a:endParaRPr>
          </a:p>
          <a:p>
            <a:pPr indent="0" lvl="0" marL="457200" rtl="0" algn="l">
              <a:lnSpc>
                <a:spcPct val="150000"/>
              </a:lnSpc>
              <a:spcBef>
                <a:spcPts val="0"/>
              </a:spcBef>
              <a:spcAft>
                <a:spcPts val="0"/>
              </a:spcAft>
              <a:buNone/>
            </a:pPr>
            <a:endParaRPr>
              <a:solidFill>
                <a:schemeClr val="dk1"/>
              </a:solidFill>
            </a:endParaRPr>
          </a:p>
          <a:p>
            <a:pPr indent="0" lvl="0" marL="0" rtl="0" algn="l">
              <a:lnSpc>
                <a:spcPct val="150000"/>
              </a:lnSpc>
              <a:spcBef>
                <a:spcPts val="0"/>
              </a:spcBef>
              <a:spcAft>
                <a:spcPts val="0"/>
              </a:spcAft>
              <a:buNone/>
              <a:defRPr>
                <a:solidFill>
                  <a:schemeClr val="dk1"/>
                </a:solidFill>
              </a:defRPr>
            </a:pPr>
            <a:r>
              <a:t>Toda la información sobre la sesión de chat de WhatsApp está en la App de Formando Conciencia+ </a:t>
            </a:r>
            <a:endParaRPr>
              <a:solidFill>
                <a:schemeClr val="dk1"/>
              </a:solidFill>
            </a:endParaRPr>
          </a:p>
        </p:txBody>
      </p:sp>
      <p:sp>
        <p:nvSpPr>
          <p:cNvPr id="1331" name="Google Shape;1331;p141"/>
          <p:cNvSpPr/>
          <p:nvPr/>
        </p:nvSpPr>
        <p:spPr>
          <a:xfrm>
            <a:off x="574675" y="930563"/>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1332" name="Google Shape;1332;p141"/>
          <p:cNvPicPr preferRelativeResize="0"/>
          <p:nvPr/>
        </p:nvPicPr>
        <p:blipFill rotWithShape="1">
          <a:blip r:embed="rId3">
            <a:alphaModFix/>
          </a:blip>
          <a:srcRect b="2606" l="0" r="0" t="2606"/>
          <a:stretch/>
        </p:blipFill>
        <p:spPr>
          <a:xfrm>
            <a:off x="1464425" y="1477675"/>
            <a:ext cx="599150" cy="599150"/>
          </a:xfrm>
          <a:prstGeom prst="rect">
            <a:avLst/>
          </a:prstGeom>
          <a:noFill/>
          <a:ln>
            <a:noFill/>
          </a:ln>
        </p:spPr>
      </p:pic>
      <p:sp>
        <p:nvSpPr>
          <p:cNvPr id="1333" name="Google Shape;1333;p141"/>
          <p:cNvSpPr txBox="1"/>
          <p:nvPr/>
        </p:nvSpPr>
        <p:spPr>
          <a:xfrm>
            <a:off x="776575" y="2056250"/>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Apoyo en un Grupo de WhatsApp </a:t>
            </a:r>
            <a:r>
              <a:rPr i="1"/>
              <a:t>separado</a:t>
            </a:r>
            <a:r>
              <a:t> y moderado por un Facilitador</a:t>
            </a:r>
            <a:endParaRPr>
              <a:solidFill>
                <a:schemeClr val="lt1"/>
              </a:solidFill>
            </a:endParaRPr>
          </a:p>
          <a:p>
            <a:pPr indent="0" lvl="0" marL="0" rtl="0" algn="ctr">
              <a:spcBef>
                <a:spcPts val="0"/>
              </a:spcBef>
              <a:spcAft>
                <a:spcPts val="0"/>
              </a:spcAft>
              <a:buClr>
                <a:schemeClr val="dk1"/>
              </a:buClr>
              <a:buSzPts val="1100"/>
              <a:buFont typeface="Arial"/>
              <a:buNone/>
            </a:pPr>
            <a:endParaRPr b="1">
              <a:solidFill>
                <a:schemeClr val="lt1"/>
              </a:solidFill>
            </a:endParaRPr>
          </a:p>
          <a:p>
            <a:pPr indent="0" lvl="0" marL="0" rtl="0" algn="ctr">
              <a:spcBef>
                <a:spcPts val="0"/>
              </a:spcBef>
              <a:spcAft>
                <a:spcPts val="0"/>
              </a:spcAft>
              <a:buNone/>
            </a:pPr>
            <a:endParaRPr>
              <a:solidFill>
                <a:schemeClr val="lt1"/>
              </a:solidFill>
            </a:endParaRPr>
          </a:p>
        </p:txBody>
      </p:sp>
      <p:pic>
        <p:nvPicPr>
          <p:cNvPr id="1334" name="Google Shape;1334;p141"/>
          <p:cNvPicPr preferRelativeResize="0"/>
          <p:nvPr/>
        </p:nvPicPr>
        <p:blipFill rotWithShape="1">
          <a:blip r:embed="rId4">
            <a:alphaModFix/>
          </a:blip>
          <a:srcRect b="0" l="39773" r="0" t="8842"/>
          <a:stretch/>
        </p:blipFill>
        <p:spPr>
          <a:xfrm>
            <a:off x="6014800" y="1186176"/>
            <a:ext cx="2958776" cy="268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